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4"/>
  </p:notesMasterIdLst>
  <p:sldIdLst>
    <p:sldId id="256" r:id="rId2"/>
    <p:sldId id="282" r:id="rId3"/>
    <p:sldId id="258" r:id="rId4"/>
    <p:sldId id="259" r:id="rId5"/>
    <p:sldId id="275" r:id="rId6"/>
    <p:sldId id="257" r:id="rId7"/>
    <p:sldId id="286" r:id="rId8"/>
    <p:sldId id="276" r:id="rId9"/>
    <p:sldId id="262" r:id="rId10"/>
    <p:sldId id="278" r:id="rId11"/>
    <p:sldId id="260" r:id="rId12"/>
    <p:sldId id="279" r:id="rId13"/>
    <p:sldId id="261" r:id="rId14"/>
    <p:sldId id="280" r:id="rId15"/>
    <p:sldId id="263" r:id="rId16"/>
    <p:sldId id="281" r:id="rId17"/>
    <p:sldId id="277" r:id="rId18"/>
    <p:sldId id="287" r:id="rId19"/>
    <p:sldId id="290" r:id="rId20"/>
    <p:sldId id="288" r:id="rId21"/>
    <p:sldId id="289" r:id="rId22"/>
    <p:sldId id="291" r:id="rId23"/>
    <p:sldId id="292" r:id="rId24"/>
    <p:sldId id="293" r:id="rId25"/>
    <p:sldId id="294" r:id="rId26"/>
    <p:sldId id="295" r:id="rId27"/>
    <p:sldId id="296" r:id="rId28"/>
    <p:sldId id="297" r:id="rId29"/>
    <p:sldId id="304" r:id="rId30"/>
    <p:sldId id="306" r:id="rId31"/>
    <p:sldId id="326" r:id="rId32"/>
    <p:sldId id="302" r:id="rId33"/>
    <p:sldId id="327" r:id="rId34"/>
    <p:sldId id="323" r:id="rId35"/>
    <p:sldId id="324" r:id="rId36"/>
    <p:sldId id="303" r:id="rId37"/>
    <p:sldId id="305" r:id="rId38"/>
    <p:sldId id="307" r:id="rId39"/>
    <p:sldId id="308" r:id="rId40"/>
    <p:sldId id="319" r:id="rId41"/>
    <p:sldId id="320" r:id="rId42"/>
    <p:sldId id="321" r:id="rId43"/>
    <p:sldId id="298" r:id="rId44"/>
    <p:sldId id="318" r:id="rId45"/>
    <p:sldId id="299" r:id="rId46"/>
    <p:sldId id="309" r:id="rId47"/>
    <p:sldId id="310" r:id="rId48"/>
    <p:sldId id="311" r:id="rId49"/>
    <p:sldId id="312" r:id="rId50"/>
    <p:sldId id="313" r:id="rId51"/>
    <p:sldId id="314" r:id="rId52"/>
    <p:sldId id="315" r:id="rId53"/>
    <p:sldId id="316" r:id="rId54"/>
    <p:sldId id="300" r:id="rId55"/>
    <p:sldId id="264" r:id="rId56"/>
    <p:sldId id="329" r:id="rId57"/>
    <p:sldId id="330" r:id="rId58"/>
    <p:sldId id="331" r:id="rId59"/>
    <p:sldId id="332" r:id="rId60"/>
    <p:sldId id="268" r:id="rId61"/>
    <p:sldId id="269" r:id="rId62"/>
    <p:sldId id="283" r:id="rId63"/>
    <p:sldId id="285" r:id="rId64"/>
    <p:sldId id="265" r:id="rId65"/>
    <p:sldId id="284" r:id="rId66"/>
    <p:sldId id="266" r:id="rId67"/>
    <p:sldId id="267" r:id="rId68"/>
    <p:sldId id="270" r:id="rId69"/>
    <p:sldId id="271" r:id="rId70"/>
    <p:sldId id="272" r:id="rId71"/>
    <p:sldId id="273" r:id="rId72"/>
    <p:sldId id="274" r:id="rId7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49" d="100"/>
          <a:sy n="49" d="100"/>
        </p:scale>
        <p:origin x="426"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786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B125C2-427D-4AFD-B87D-F11789614755}" type="datetimeFigureOut">
              <a:rPr lang="en-US" smtClean="0"/>
              <a:pPr/>
              <a:t>11/21/2017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451711-12E9-4F40-A6B7-21E0A5B8163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451711-12E9-4F40-A6B7-21E0A5B81635}" type="slidenum">
              <a:rPr lang="en-US" smtClean="0"/>
              <a:pPr/>
              <a:t>57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32C414A-C4C9-4251-A920-ACEF5B365FB5}" type="datetimeFigureOut">
              <a:rPr lang="en-US" smtClean="0"/>
              <a:pPr/>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50D3A-BA5C-4821-AC2A-79029BF590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2C414A-C4C9-4251-A920-ACEF5B365FB5}" type="datetimeFigureOut">
              <a:rPr lang="en-US" smtClean="0"/>
              <a:pPr/>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50D3A-BA5C-4821-AC2A-79029BF590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2C414A-C4C9-4251-A920-ACEF5B365FB5}" type="datetimeFigureOut">
              <a:rPr lang="en-US" smtClean="0"/>
              <a:pPr/>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50D3A-BA5C-4821-AC2A-79029BF590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2C414A-C4C9-4251-A920-ACEF5B365FB5}" type="datetimeFigureOut">
              <a:rPr lang="en-US" smtClean="0"/>
              <a:pPr/>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50D3A-BA5C-4821-AC2A-79029BF590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2C414A-C4C9-4251-A920-ACEF5B365FB5}" type="datetimeFigureOut">
              <a:rPr lang="en-US" smtClean="0"/>
              <a:pPr/>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50D3A-BA5C-4821-AC2A-79029BF590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2C414A-C4C9-4251-A920-ACEF5B365FB5}" type="datetimeFigureOut">
              <a:rPr lang="en-US" smtClean="0"/>
              <a:pPr/>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50D3A-BA5C-4821-AC2A-79029BF590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2C414A-C4C9-4251-A920-ACEF5B365FB5}" type="datetimeFigureOut">
              <a:rPr lang="en-US" smtClean="0"/>
              <a:pPr/>
              <a:t>11/21/2017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850D3A-BA5C-4821-AC2A-79029BF590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2C414A-C4C9-4251-A920-ACEF5B365FB5}" type="datetimeFigureOut">
              <a:rPr lang="en-US" smtClean="0"/>
              <a:pPr/>
              <a:t>11/21/2017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850D3A-BA5C-4821-AC2A-79029BF590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C414A-C4C9-4251-A920-ACEF5B365FB5}" type="datetimeFigureOut">
              <a:rPr lang="en-US" smtClean="0"/>
              <a:pPr/>
              <a:t>11/21/2017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850D3A-BA5C-4821-AC2A-79029BF590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2C414A-C4C9-4251-A920-ACEF5B365FB5}" type="datetimeFigureOut">
              <a:rPr lang="en-US" smtClean="0"/>
              <a:pPr/>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50D3A-BA5C-4821-AC2A-79029BF590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2C414A-C4C9-4251-A920-ACEF5B365FB5}" type="datetimeFigureOut">
              <a:rPr lang="en-US" smtClean="0"/>
              <a:pPr/>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50D3A-BA5C-4821-AC2A-79029BF590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2C414A-C4C9-4251-A920-ACEF5B365FB5}" type="datetimeFigureOut">
              <a:rPr lang="en-US" smtClean="0"/>
              <a:pPr/>
              <a:t>11/21/2017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850D3A-BA5C-4821-AC2A-79029BF590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hyperlink" Target="http://www.middlebury.edu/media/view/469160/original/researchprocess-worksheet.doc(last" TargetMode="Externa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533400"/>
            <a:ext cx="8305800" cy="3352800"/>
          </a:xfrm>
          <a:solidFill>
            <a:schemeClr val="bg2"/>
          </a:solidFill>
          <a:ln w="76200">
            <a:solidFill>
              <a:srgbClr val="00B0F0"/>
            </a:solidFill>
          </a:ln>
        </p:spPr>
        <p:txBody>
          <a:bodyPr>
            <a:noAutofit/>
          </a:bodyPr>
          <a:lstStyle/>
          <a:p>
            <a:pPr algn="l"/>
            <a:r>
              <a:rPr lang="en-US" sz="11500" dirty="0">
                <a:latin typeface="Aharoni" pitchFamily="2" charset="-79"/>
                <a:cs typeface="Aharoni" pitchFamily="2" charset="-79"/>
              </a:rPr>
              <a:t>PRACTICAL</a:t>
            </a:r>
            <a:r>
              <a:rPr lang="en-US" sz="11500" dirty="0">
                <a:solidFill>
                  <a:srgbClr val="FF0000"/>
                </a:solidFill>
                <a:latin typeface="Aharoni" pitchFamily="2" charset="-79"/>
                <a:cs typeface="Aharoni" pitchFamily="2" charset="-79"/>
              </a:rPr>
              <a:t> RESEARCH </a:t>
            </a:r>
            <a:r>
              <a:rPr lang="en-US" sz="9600" dirty="0">
                <a:solidFill>
                  <a:srgbClr val="FF0000"/>
                </a:solidFill>
                <a:latin typeface="Aharoni" pitchFamily="2" charset="-79"/>
                <a:cs typeface="Aharoni" pitchFamily="2" charset="-79"/>
              </a:rPr>
              <a:t>1</a:t>
            </a:r>
          </a:p>
        </p:txBody>
      </p:sp>
      <p:sp>
        <p:nvSpPr>
          <p:cNvPr id="3" name="Subtitle 2"/>
          <p:cNvSpPr>
            <a:spLocks noGrp="1"/>
          </p:cNvSpPr>
          <p:nvPr>
            <p:ph type="subTitle" idx="1"/>
          </p:nvPr>
        </p:nvSpPr>
        <p:spPr>
          <a:xfrm>
            <a:off x="304800" y="4343400"/>
            <a:ext cx="8229600" cy="1143000"/>
          </a:xfrm>
          <a:solidFill>
            <a:srgbClr val="FFFF00"/>
          </a:solidFill>
          <a:ln w="76200">
            <a:solidFill>
              <a:schemeClr val="tx1"/>
            </a:solidFill>
          </a:ln>
        </p:spPr>
        <p:txBody>
          <a:bodyPr>
            <a:normAutofit fontScale="25000" lnSpcReduction="20000"/>
          </a:bodyPr>
          <a:lstStyle/>
          <a:p>
            <a:r>
              <a:rPr lang="en-US" sz="9600" b="1" dirty="0">
                <a:solidFill>
                  <a:srgbClr val="00B0F0"/>
                </a:solidFill>
                <a:latin typeface="Aharoni" pitchFamily="2" charset="-79"/>
                <a:cs typeface="Aharoni" pitchFamily="2" charset="-79"/>
              </a:rPr>
              <a:t>  </a:t>
            </a:r>
            <a:endParaRPr lang="en-US" sz="21800" b="1" dirty="0">
              <a:solidFill>
                <a:srgbClr val="FF0000"/>
              </a:solidFill>
            </a:endParaRPr>
          </a:p>
          <a:p>
            <a:r>
              <a:rPr lang="en-US" sz="9600" b="1" dirty="0">
                <a:solidFill>
                  <a:schemeClr val="tx1"/>
                </a:solidFill>
              </a:rPr>
              <a:t>MANUEL S. BELANDRES</a:t>
            </a:r>
          </a:p>
          <a:p>
            <a:r>
              <a:rPr lang="en-US" sz="9600" b="1" dirty="0">
                <a:solidFill>
                  <a:srgbClr val="FF0000"/>
                </a:solidFill>
              </a:rPr>
              <a:t>Instructor</a:t>
            </a:r>
          </a:p>
          <a:p>
            <a:endParaRPr lang="en-US" sz="9600" b="1" dirty="0">
              <a:solidFill>
                <a:srgbClr val="FF0000"/>
              </a:solidFill>
            </a:endParaRPr>
          </a:p>
          <a:p>
            <a:r>
              <a:rPr lang="en-US" sz="2800" dirty="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solidFill>
              <a:schemeClr val="bg1"/>
            </a:solidFill>
          </a:ln>
        </p:spPr>
        <p:txBody>
          <a:bodyPr>
            <a:noAutofit/>
          </a:bodyPr>
          <a:lstStyle/>
          <a:p>
            <a:r>
              <a:rPr lang="en-US" sz="13800" b="1" dirty="0">
                <a:solidFill>
                  <a:srgbClr val="FF0000"/>
                </a:solidFill>
                <a:latin typeface="Aharoni" pitchFamily="2" charset="-79"/>
                <a:cs typeface="Aharoni" pitchFamily="2" charset="-79"/>
              </a:rPr>
              <a:t>INQUIRY</a:t>
            </a: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305800" cy="4800600"/>
          </a:xfrm>
          <a:solidFill>
            <a:schemeClr val="bg1"/>
          </a:solidFill>
        </p:spPr>
        <p:txBody>
          <a:bodyPr>
            <a:noAutofit/>
          </a:bodyPr>
          <a:lstStyle/>
          <a:p>
            <a:r>
              <a:rPr lang="en-US" sz="11500" b="1" dirty="0"/>
              <a:t>IMRNEXTPEE</a:t>
            </a: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130425"/>
            <a:ext cx="8382000" cy="1470025"/>
          </a:xfrm>
        </p:spPr>
        <p:txBody>
          <a:bodyPr>
            <a:noAutofit/>
          </a:bodyPr>
          <a:lstStyle/>
          <a:p>
            <a:r>
              <a:rPr lang="en-US" sz="9600" b="1" dirty="0">
                <a:solidFill>
                  <a:srgbClr val="FF0000"/>
                </a:solidFill>
                <a:latin typeface="Aharoni" pitchFamily="2" charset="-79"/>
                <a:cs typeface="Aharoni" pitchFamily="2" charset="-79"/>
              </a:rPr>
              <a:t>EXPERIMENT</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838200"/>
            <a:ext cx="8610600" cy="5257800"/>
          </a:xfrm>
          <a:solidFill>
            <a:schemeClr val="accent1">
              <a:lumMod val="20000"/>
              <a:lumOff val="80000"/>
            </a:schemeClr>
          </a:solidFill>
        </p:spPr>
        <p:txBody>
          <a:bodyPr>
            <a:normAutofit/>
          </a:bodyPr>
          <a:lstStyle/>
          <a:p>
            <a:r>
              <a:rPr lang="en-US" sz="9600" b="1" dirty="0"/>
              <a:t>GTAVENITNSION</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noAutofit/>
          </a:bodyPr>
          <a:lstStyle/>
          <a:p>
            <a:r>
              <a:rPr lang="en-US" sz="8800" b="1" dirty="0">
                <a:solidFill>
                  <a:srgbClr val="FF0000"/>
                </a:solidFill>
                <a:latin typeface="Aharoni" pitchFamily="2" charset="-79"/>
                <a:cs typeface="Aharoni" pitchFamily="2" charset="-79"/>
              </a:rPr>
              <a:t>INVESTIGATION</a:t>
            </a:r>
            <a:endParaRPr lang="en-US" sz="3200" b="1" dirty="0">
              <a:solidFill>
                <a:srgbClr val="FF0000"/>
              </a:solidFill>
              <a:latin typeface="Aharoni" pitchFamily="2" charset="-79"/>
              <a:cs typeface="Aharoni" pitchFamily="2" charset="-79"/>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85800"/>
            <a:ext cx="8534400" cy="5562599"/>
          </a:xfrm>
          <a:solidFill>
            <a:schemeClr val="bg1"/>
          </a:solidFill>
        </p:spPr>
        <p:txBody>
          <a:bodyPr>
            <a:noAutofit/>
          </a:bodyPr>
          <a:lstStyle/>
          <a:p>
            <a:r>
              <a:rPr lang="en-US" sz="9600" b="1" dirty="0"/>
              <a:t>UCODTPR  OLPENTMEDVE</a:t>
            </a: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838200"/>
            <a:ext cx="8686800" cy="5105399"/>
          </a:xfrm>
        </p:spPr>
        <p:txBody>
          <a:bodyPr>
            <a:noAutofit/>
          </a:bodyPr>
          <a:lstStyle/>
          <a:p>
            <a:r>
              <a:rPr lang="en-US" sz="8800" b="1" dirty="0">
                <a:solidFill>
                  <a:srgbClr val="FF0000"/>
                </a:solidFill>
                <a:latin typeface="Aharoni" pitchFamily="2" charset="-79"/>
                <a:cs typeface="Aharoni" pitchFamily="2" charset="-79"/>
              </a:rPr>
              <a:t>PRODUCT</a:t>
            </a:r>
            <a:br>
              <a:rPr lang="en-US" sz="8800" b="1" dirty="0">
                <a:solidFill>
                  <a:srgbClr val="FF0000"/>
                </a:solidFill>
                <a:latin typeface="Aharoni" pitchFamily="2" charset="-79"/>
                <a:cs typeface="Aharoni" pitchFamily="2" charset="-79"/>
              </a:rPr>
            </a:br>
            <a:r>
              <a:rPr lang="en-US" sz="8800" b="1" dirty="0">
                <a:solidFill>
                  <a:srgbClr val="FF0000"/>
                </a:solidFill>
                <a:latin typeface="Aharoni" pitchFamily="2" charset="-79"/>
                <a:cs typeface="Aharoni" pitchFamily="2" charset="-79"/>
              </a:rPr>
              <a:t> DEVELOPMENT</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1"/>
            <a:ext cx="8229600" cy="914399"/>
          </a:xfrm>
          <a:solidFill>
            <a:schemeClr val="bg1"/>
          </a:solidFill>
          <a:ln w="76200">
            <a:solidFill>
              <a:srgbClr val="FFC000"/>
            </a:solidFill>
          </a:ln>
        </p:spPr>
        <p:txBody>
          <a:bodyPr/>
          <a:lstStyle/>
          <a:p>
            <a:pPr algn="l"/>
            <a:r>
              <a:rPr lang="en-US" b="1" dirty="0">
                <a:latin typeface="Aharoni" pitchFamily="2" charset="-79"/>
                <a:cs typeface="Aharoni" pitchFamily="2" charset="-79"/>
              </a:rPr>
              <a:t>R  E  S  E  A  R  C  H  </a:t>
            </a:r>
            <a:r>
              <a:rPr lang="en-US" dirty="0"/>
              <a:t> is :</a:t>
            </a:r>
          </a:p>
        </p:txBody>
      </p:sp>
      <p:sp>
        <p:nvSpPr>
          <p:cNvPr id="3" name="Subtitle 2"/>
          <p:cNvSpPr>
            <a:spLocks noGrp="1"/>
          </p:cNvSpPr>
          <p:nvPr>
            <p:ph type="subTitle" idx="1"/>
          </p:nvPr>
        </p:nvSpPr>
        <p:spPr>
          <a:xfrm>
            <a:off x="685800" y="1600200"/>
            <a:ext cx="8077200" cy="4800600"/>
          </a:xfrm>
          <a:solidFill>
            <a:schemeClr val="bg1"/>
          </a:solidFill>
          <a:ln w="76200">
            <a:solidFill>
              <a:srgbClr val="FF0000"/>
            </a:solidFill>
          </a:ln>
        </p:spPr>
        <p:txBody>
          <a:bodyPr>
            <a:normAutofit/>
          </a:bodyPr>
          <a:lstStyle/>
          <a:p>
            <a:pPr algn="l">
              <a:buFont typeface="Wingdings" pitchFamily="2" charset="2"/>
              <a:buChar char="Ø"/>
            </a:pPr>
            <a:r>
              <a:rPr lang="en-US" b="1" dirty="0">
                <a:solidFill>
                  <a:schemeClr val="tx1"/>
                </a:solidFill>
              </a:rPr>
              <a:t>A quest for truth; seeking for knowledge</a:t>
            </a:r>
          </a:p>
          <a:p>
            <a:pPr algn="l">
              <a:buFont typeface="Wingdings" pitchFamily="2" charset="2"/>
              <a:buChar char="Ø"/>
            </a:pPr>
            <a:r>
              <a:rPr lang="en-US" b="1" dirty="0">
                <a:solidFill>
                  <a:schemeClr val="tx1"/>
                </a:solidFill>
              </a:rPr>
              <a:t>Formal use of scientific inquiry to study problems (</a:t>
            </a:r>
            <a:r>
              <a:rPr lang="en-US" i="1" dirty="0">
                <a:solidFill>
                  <a:srgbClr val="0070C0"/>
                </a:solidFill>
              </a:rPr>
              <a:t>Navarro and Santos 2011 </a:t>
            </a:r>
            <a:r>
              <a:rPr lang="en-US" b="1" dirty="0">
                <a:solidFill>
                  <a:schemeClr val="tx1"/>
                </a:solidFill>
              </a:rPr>
              <a:t>)</a:t>
            </a:r>
          </a:p>
          <a:p>
            <a:pPr algn="l">
              <a:buFont typeface="Wingdings" pitchFamily="2" charset="2"/>
              <a:buChar char="Ø"/>
            </a:pPr>
            <a:r>
              <a:rPr lang="en-US" b="1" dirty="0">
                <a:solidFill>
                  <a:schemeClr val="tx1"/>
                </a:solidFill>
              </a:rPr>
              <a:t>An activity that is carefully done to search and present new body of information</a:t>
            </a:r>
          </a:p>
          <a:p>
            <a:pPr algn="l">
              <a:buFont typeface="Wingdings" pitchFamily="2" charset="2"/>
              <a:buChar char="Ø"/>
            </a:pPr>
            <a:r>
              <a:rPr lang="en-US" b="1" dirty="0">
                <a:solidFill>
                  <a:schemeClr val="tx1"/>
                </a:solidFill>
              </a:rPr>
              <a:t>Scientific and systematic inquiry  to gather,  analyze, and interpret data </a:t>
            </a:r>
            <a:r>
              <a:rPr lang="en-US" b="1" dirty="0" err="1">
                <a:solidFill>
                  <a:schemeClr val="tx1"/>
                </a:solidFill>
              </a:rPr>
              <a:t>inorder</a:t>
            </a:r>
            <a:r>
              <a:rPr lang="en-US" b="1" dirty="0">
                <a:solidFill>
                  <a:schemeClr val="tx1"/>
                </a:solidFill>
              </a:rPr>
              <a:t> to UNDERSTAND , DESCRIBE, or PREDICT events/phenomena (</a:t>
            </a:r>
            <a:r>
              <a:rPr lang="en-US" i="1" dirty="0" err="1">
                <a:solidFill>
                  <a:srgbClr val="0070C0"/>
                </a:solidFill>
              </a:rPr>
              <a:t>Mertens</a:t>
            </a:r>
            <a:r>
              <a:rPr lang="en-US" i="1" dirty="0">
                <a:solidFill>
                  <a:srgbClr val="0070C0"/>
                </a:solidFill>
              </a:rPr>
              <a:t>, 2015</a:t>
            </a:r>
            <a:r>
              <a:rPr lang="en-US" b="1" dirty="0">
                <a:solidFill>
                  <a:schemeClr val="tx1"/>
                </a:solidFill>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4876800"/>
          </a:xfrm>
          <a:solidFill>
            <a:schemeClr val="bg1"/>
          </a:solidFill>
          <a:ln w="76200">
            <a:solidFill>
              <a:srgbClr val="FFC000"/>
            </a:solidFill>
          </a:ln>
        </p:spPr>
        <p:txBody>
          <a:bodyPr>
            <a:noAutofit/>
          </a:bodyPr>
          <a:lstStyle/>
          <a:p>
            <a:r>
              <a:rPr lang="en-US" sz="13800" dirty="0"/>
              <a:t>TYPES OF RESEARCH</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4114800"/>
          </a:xfrm>
        </p:spPr>
        <p:txBody>
          <a:bodyPr>
            <a:normAutofit/>
          </a:bodyPr>
          <a:lstStyle/>
          <a:p>
            <a:r>
              <a:rPr lang="en-US" sz="23900" b="1" dirty="0">
                <a:solidFill>
                  <a:srgbClr val="FF0000"/>
                </a:solidFill>
              </a:rPr>
              <a:t>UPER</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458200" cy="6324600"/>
          </a:xfrm>
        </p:spPr>
        <p:txBody>
          <a:bodyPr>
            <a:normAutofit fontScale="92500" lnSpcReduction="10000"/>
          </a:bodyPr>
          <a:lstStyle/>
          <a:p>
            <a:pPr algn="l"/>
            <a:r>
              <a:rPr lang="en-US" sz="4800" dirty="0"/>
              <a:t>                 </a:t>
            </a:r>
            <a:r>
              <a:rPr lang="en-US" sz="4800" dirty="0">
                <a:solidFill>
                  <a:srgbClr val="FF0000"/>
                </a:solidFill>
              </a:rPr>
              <a:t>T  O  D  A  Y:</a:t>
            </a:r>
            <a:br>
              <a:rPr lang="en-US" dirty="0"/>
            </a:br>
            <a:r>
              <a:rPr lang="en-US" sz="4800" dirty="0">
                <a:solidFill>
                  <a:srgbClr val="0070C0"/>
                </a:solidFill>
              </a:rPr>
              <a:t>We will</a:t>
            </a:r>
            <a:br>
              <a:rPr lang="en-US" sz="4800" dirty="0"/>
            </a:br>
            <a:r>
              <a:rPr lang="en-US" sz="4800" b="1" dirty="0">
                <a:latin typeface="Aharoni" pitchFamily="2" charset="-79"/>
                <a:cs typeface="Aharoni" pitchFamily="2" charset="-79"/>
              </a:rPr>
              <a:t>1. </a:t>
            </a:r>
            <a:r>
              <a:rPr lang="en-US" sz="4800" b="1" dirty="0">
                <a:solidFill>
                  <a:srgbClr val="002060"/>
                </a:solidFill>
                <a:latin typeface="Aharoni" pitchFamily="2" charset="-79"/>
                <a:cs typeface="Aharoni" pitchFamily="2" charset="-79"/>
              </a:rPr>
              <a:t>unlock mental files related to a lesson through a word game;</a:t>
            </a:r>
            <a:br>
              <a:rPr lang="en-US" sz="4800" b="1" dirty="0">
                <a:solidFill>
                  <a:srgbClr val="002060"/>
                </a:solidFill>
                <a:latin typeface="Aharoni" pitchFamily="2" charset="-79"/>
                <a:cs typeface="Aharoni" pitchFamily="2" charset="-79"/>
              </a:rPr>
            </a:br>
            <a:r>
              <a:rPr lang="en-US" sz="4800" b="1" dirty="0">
                <a:solidFill>
                  <a:srgbClr val="002060"/>
                </a:solidFill>
                <a:latin typeface="Aharoni" pitchFamily="2" charset="-79"/>
                <a:cs typeface="Aharoni" pitchFamily="2" charset="-79"/>
              </a:rPr>
              <a:t>2. discuss the importance of searching for truth; and</a:t>
            </a:r>
            <a:br>
              <a:rPr lang="en-US" sz="4800" b="1" dirty="0">
                <a:solidFill>
                  <a:srgbClr val="002060"/>
                </a:solidFill>
                <a:latin typeface="Aharoni" pitchFamily="2" charset="-79"/>
                <a:cs typeface="Aharoni" pitchFamily="2" charset="-79"/>
              </a:rPr>
            </a:br>
            <a:r>
              <a:rPr lang="en-US" sz="4800" b="1" dirty="0">
                <a:solidFill>
                  <a:srgbClr val="002060"/>
                </a:solidFill>
                <a:latin typeface="Aharoni" pitchFamily="2" charset="-79"/>
                <a:cs typeface="Aharoni" pitchFamily="2" charset="-79"/>
              </a:rPr>
              <a:t>3. work cooperatively in a group</a:t>
            </a:r>
            <a:br>
              <a:rPr lang="en-US" sz="4800" b="1" dirty="0">
                <a:solidFill>
                  <a:srgbClr val="002060"/>
                </a:solidFill>
                <a:latin typeface="Aharoni" pitchFamily="2" charset="-79"/>
                <a:cs typeface="Aharoni" pitchFamily="2" charset="-79"/>
              </a:rPr>
            </a:br>
            <a:endParaRPr lang="en-US" sz="4800" b="1" dirty="0">
              <a:solidFill>
                <a:srgbClr val="002060"/>
              </a:solidFill>
              <a:latin typeface="Aharoni" pitchFamily="2" charset="-79"/>
              <a:cs typeface="Aharoni" pitchFamily="2" charset="-79"/>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066800"/>
            <a:ext cx="8305800" cy="3505200"/>
          </a:xfrm>
        </p:spPr>
        <p:txBody>
          <a:bodyPr>
            <a:noAutofit/>
          </a:bodyPr>
          <a:lstStyle/>
          <a:p>
            <a:r>
              <a:rPr lang="en-US" sz="19900" b="1" dirty="0">
                <a:solidFill>
                  <a:srgbClr val="FF0000"/>
                </a:solidFill>
              </a:rPr>
              <a:t>SACIB</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762000"/>
            <a:ext cx="8534400" cy="4419599"/>
          </a:xfrm>
        </p:spPr>
        <p:txBody>
          <a:bodyPr>
            <a:noAutofit/>
          </a:bodyPr>
          <a:lstStyle/>
          <a:p>
            <a:r>
              <a:rPr lang="en-US" sz="11500" b="1" dirty="0">
                <a:solidFill>
                  <a:srgbClr val="FF0000"/>
                </a:solidFill>
              </a:rPr>
              <a:t>ORETCATILHE</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4952999"/>
          </a:xfrm>
        </p:spPr>
        <p:txBody>
          <a:bodyPr>
            <a:noAutofit/>
          </a:bodyPr>
          <a:lstStyle/>
          <a:p>
            <a:r>
              <a:rPr lang="en-US" sz="16600" b="1" dirty="0">
                <a:solidFill>
                  <a:srgbClr val="FF0000"/>
                </a:solidFill>
              </a:rPr>
              <a:t>PELIDAP</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
            <a:ext cx="8382000" cy="5029199"/>
          </a:xfrm>
        </p:spPr>
        <p:txBody>
          <a:bodyPr>
            <a:noAutofit/>
          </a:bodyPr>
          <a:lstStyle/>
          <a:p>
            <a:r>
              <a:rPr lang="en-US" sz="13800" b="1" dirty="0">
                <a:solidFill>
                  <a:srgbClr val="FF0000"/>
                </a:solidFill>
              </a:rPr>
              <a:t>ACAPLCIRT</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8229600" cy="5410199"/>
          </a:xfrm>
        </p:spPr>
        <p:txBody>
          <a:bodyPr>
            <a:normAutofit/>
          </a:bodyPr>
          <a:lstStyle/>
          <a:p>
            <a:r>
              <a:rPr lang="en-US" sz="11500" b="1" dirty="0">
                <a:solidFill>
                  <a:srgbClr val="FF0000"/>
                </a:solidFill>
              </a:rPr>
              <a:t>SEDPITRIVEC</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400"/>
            <a:ext cx="8305800" cy="5486399"/>
          </a:xfrm>
        </p:spPr>
        <p:txBody>
          <a:bodyPr>
            <a:normAutofit/>
          </a:bodyPr>
          <a:lstStyle/>
          <a:p>
            <a:r>
              <a:rPr lang="en-US" sz="9600" b="1" dirty="0">
                <a:solidFill>
                  <a:srgbClr val="FF0000"/>
                </a:solidFill>
              </a:rPr>
              <a:t>ORCONLREIAT</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838200"/>
            <a:ext cx="8534400" cy="4724399"/>
          </a:xfrm>
        </p:spPr>
        <p:txBody>
          <a:bodyPr>
            <a:normAutofit/>
          </a:bodyPr>
          <a:lstStyle/>
          <a:p>
            <a:r>
              <a:rPr lang="en-US" sz="9600" b="1" dirty="0">
                <a:solidFill>
                  <a:srgbClr val="FF0000"/>
                </a:solidFill>
              </a:rPr>
              <a:t>LEMTREAXINPE</a:t>
            </a:r>
            <a:endParaRPr lang="en-US" sz="8800"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0"/>
            <a:ext cx="8229600" cy="5333999"/>
          </a:xfrm>
        </p:spPr>
        <p:txBody>
          <a:bodyPr/>
          <a:lstStyle/>
          <a:p>
            <a:r>
              <a:rPr lang="en-US" sz="9600" b="1" dirty="0">
                <a:solidFill>
                  <a:srgbClr val="FF0000"/>
                </a:solidFill>
              </a:rPr>
              <a:t>TIQUIEVANTAT</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09600"/>
            <a:ext cx="8534400" cy="5486399"/>
          </a:xfrm>
        </p:spPr>
        <p:txBody>
          <a:bodyPr/>
          <a:lstStyle/>
          <a:p>
            <a:r>
              <a:rPr lang="en-US" sz="11500" b="1" dirty="0">
                <a:solidFill>
                  <a:srgbClr val="FF0000"/>
                </a:solidFill>
              </a:rPr>
              <a:t>EQITAVATILU</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7772400" cy="1470025"/>
          </a:xfrm>
          <a:solidFill>
            <a:schemeClr val="bg1"/>
          </a:solidFill>
          <a:ln w="76200">
            <a:solidFill>
              <a:srgbClr val="FFC000"/>
            </a:solidFill>
          </a:ln>
        </p:spPr>
        <p:txBody>
          <a:bodyPr/>
          <a:lstStyle/>
          <a:p>
            <a:r>
              <a:rPr lang="en-US" b="1" dirty="0"/>
              <a:t>RESEARCH ACCORDING TO PURPOSE</a:t>
            </a:r>
          </a:p>
        </p:txBody>
      </p:sp>
      <p:sp>
        <p:nvSpPr>
          <p:cNvPr id="3" name="Subtitle 2"/>
          <p:cNvSpPr>
            <a:spLocks noGrp="1"/>
          </p:cNvSpPr>
          <p:nvPr>
            <p:ph type="subTitle" idx="1"/>
          </p:nvPr>
        </p:nvSpPr>
        <p:spPr>
          <a:xfrm>
            <a:off x="533400" y="2667000"/>
            <a:ext cx="8001000" cy="3581400"/>
          </a:xfrm>
          <a:solidFill>
            <a:schemeClr val="bg1"/>
          </a:solidFill>
          <a:ln w="76200">
            <a:solidFill>
              <a:srgbClr val="FF0000"/>
            </a:solidFill>
          </a:ln>
        </p:spPr>
        <p:txBody>
          <a:bodyPr>
            <a:noAutofit/>
          </a:bodyPr>
          <a:lstStyle/>
          <a:p>
            <a:pPr marL="514350" indent="-514350" algn="l">
              <a:buAutoNum type="arabicPeriod"/>
            </a:pPr>
            <a:r>
              <a:rPr lang="en-US" sz="4800" b="1" dirty="0">
                <a:solidFill>
                  <a:schemeClr val="tx1"/>
                </a:solidFill>
              </a:rPr>
              <a:t>PURE/BASIC/THEORETICAL</a:t>
            </a:r>
            <a:br>
              <a:rPr lang="en-US" sz="4800" b="1" dirty="0">
                <a:solidFill>
                  <a:schemeClr val="tx1"/>
                </a:solidFill>
              </a:rPr>
            </a:br>
            <a:r>
              <a:rPr lang="en-US" sz="4800" b="1" dirty="0">
                <a:solidFill>
                  <a:schemeClr val="tx1"/>
                </a:solidFill>
              </a:rPr>
              <a:t>RESEARCH</a:t>
            </a:r>
          </a:p>
          <a:p>
            <a:pPr marL="514350" indent="-514350" algn="l">
              <a:buAutoNum type="arabicPeriod"/>
            </a:pPr>
            <a:r>
              <a:rPr lang="en-US" sz="4800" b="1" dirty="0">
                <a:solidFill>
                  <a:schemeClr val="tx1"/>
                </a:solidFill>
              </a:rPr>
              <a:t>APPLIED / PRACTICAL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609600"/>
            <a:ext cx="7772400" cy="5715000"/>
          </a:xfrm>
          <a:solidFill>
            <a:schemeClr val="bg1"/>
          </a:solidFill>
          <a:ln w="76200">
            <a:solidFill>
              <a:srgbClr val="FFC000"/>
            </a:solidFill>
          </a:ln>
        </p:spPr>
        <p:txBody>
          <a:bodyPr>
            <a:noAutofit/>
          </a:bodyPr>
          <a:lstStyle/>
          <a:p>
            <a:r>
              <a:rPr lang="en-US" sz="11500" dirty="0"/>
              <a:t>WHAT </a:t>
            </a:r>
            <a:br>
              <a:rPr lang="en-US" sz="11500" dirty="0"/>
            </a:br>
            <a:r>
              <a:rPr lang="en-US" sz="11500" dirty="0"/>
              <a:t> RESEARCH IS</a:t>
            </a:r>
            <a:endParaRPr lang="en-US" sz="13800" dirty="0"/>
          </a:p>
        </p:txBody>
      </p:sp>
      <p:sp>
        <p:nvSpPr>
          <p:cNvPr id="3" name="Subtitle 2"/>
          <p:cNvSpPr>
            <a:spLocks noGrp="1"/>
          </p:cNvSpPr>
          <p:nvPr>
            <p:ph type="subTitle" idx="1"/>
          </p:nvPr>
        </p:nvSpPr>
        <p:spPr>
          <a:xfrm>
            <a:off x="1447800" y="1676400"/>
            <a:ext cx="6400800" cy="1752600"/>
          </a:xfrm>
        </p:spPr>
        <p:txBody>
          <a:bodyPr/>
          <a:lstStyle/>
          <a:p>
            <a:endParaRPr lang="en-US" dirty="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981199"/>
          </a:xfrm>
          <a:solidFill>
            <a:schemeClr val="bg1"/>
          </a:solidFill>
          <a:ln w="76200">
            <a:solidFill>
              <a:schemeClr val="tx1"/>
            </a:solidFill>
          </a:ln>
        </p:spPr>
        <p:txBody>
          <a:bodyPr>
            <a:normAutofit/>
          </a:bodyPr>
          <a:lstStyle/>
          <a:p>
            <a:r>
              <a:rPr lang="en-US" sz="4800" b="1" dirty="0"/>
              <a:t>PURE/BASIC/THEORETICAL</a:t>
            </a:r>
            <a:r>
              <a:rPr lang="en-US" dirty="0"/>
              <a:t> </a:t>
            </a:r>
            <a:r>
              <a:rPr lang="en-US" b="1" dirty="0"/>
              <a:t>RESEARCH</a:t>
            </a:r>
          </a:p>
        </p:txBody>
      </p:sp>
      <p:sp>
        <p:nvSpPr>
          <p:cNvPr id="3" name="Subtitle 2"/>
          <p:cNvSpPr>
            <a:spLocks noGrp="1"/>
          </p:cNvSpPr>
          <p:nvPr>
            <p:ph type="subTitle" idx="1"/>
          </p:nvPr>
        </p:nvSpPr>
        <p:spPr>
          <a:xfrm>
            <a:off x="1371600" y="3505200"/>
            <a:ext cx="6400800" cy="2133600"/>
          </a:xfrm>
          <a:solidFill>
            <a:schemeClr val="bg1"/>
          </a:solidFill>
          <a:ln w="76200">
            <a:solidFill>
              <a:schemeClr val="tx1"/>
            </a:solidFill>
          </a:ln>
        </p:spPr>
        <p:txBody>
          <a:bodyPr>
            <a:normAutofit/>
          </a:bodyPr>
          <a:lstStyle/>
          <a:p>
            <a:r>
              <a:rPr lang="en-US" sz="6600" b="1" dirty="0">
                <a:solidFill>
                  <a:schemeClr val="tx1"/>
                </a:solidFill>
              </a:rPr>
              <a:t>Generation of new knowledge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772400" cy="2819400"/>
          </a:xfrm>
          <a:ln w="76200">
            <a:solidFill>
              <a:schemeClr val="tx1"/>
            </a:solidFill>
          </a:ln>
        </p:spPr>
        <p:txBody>
          <a:bodyPr>
            <a:normAutofit/>
          </a:bodyPr>
          <a:lstStyle/>
          <a:p>
            <a:pPr algn="l"/>
            <a:r>
              <a:rPr lang="en-US" b="1" dirty="0"/>
              <a:t>1. “Factors Associated with Tardiness and Absenteeism among Senior High Students”</a:t>
            </a:r>
          </a:p>
        </p:txBody>
      </p:sp>
      <p:sp>
        <p:nvSpPr>
          <p:cNvPr id="3" name="Subtitle 2"/>
          <p:cNvSpPr>
            <a:spLocks noGrp="1"/>
          </p:cNvSpPr>
          <p:nvPr>
            <p:ph type="subTitle" idx="1"/>
          </p:nvPr>
        </p:nvSpPr>
        <p:spPr>
          <a:xfrm>
            <a:off x="609600" y="3352800"/>
            <a:ext cx="7696200" cy="2971800"/>
          </a:xfrm>
          <a:ln w="76200">
            <a:solidFill>
              <a:schemeClr val="tx1"/>
            </a:solidFill>
          </a:ln>
        </p:spPr>
        <p:txBody>
          <a:bodyPr>
            <a:noAutofit/>
          </a:bodyPr>
          <a:lstStyle/>
          <a:p>
            <a:pPr algn="l"/>
            <a:r>
              <a:rPr lang="en-US" sz="4800" b="1" dirty="0">
                <a:solidFill>
                  <a:schemeClr val="tx1"/>
                </a:solidFill>
              </a:rPr>
              <a:t>2. “Attitudes Towards Health and Smoking Habits of Health Service Providers”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1752600"/>
          </a:xfrm>
          <a:solidFill>
            <a:schemeClr val="bg1"/>
          </a:solidFill>
          <a:ln w="76200">
            <a:solidFill>
              <a:schemeClr val="tx1"/>
            </a:solidFill>
          </a:ln>
        </p:spPr>
        <p:txBody>
          <a:bodyPr>
            <a:noAutofit/>
          </a:bodyPr>
          <a:lstStyle/>
          <a:p>
            <a:r>
              <a:rPr lang="en-US" sz="6000" b="1" dirty="0"/>
              <a:t>APPLIED/PRACTICAL RESEARCH</a:t>
            </a:r>
          </a:p>
        </p:txBody>
      </p:sp>
      <p:sp>
        <p:nvSpPr>
          <p:cNvPr id="3" name="Subtitle 2"/>
          <p:cNvSpPr>
            <a:spLocks noGrp="1"/>
          </p:cNvSpPr>
          <p:nvPr>
            <p:ph type="subTitle" idx="1"/>
          </p:nvPr>
        </p:nvSpPr>
        <p:spPr>
          <a:xfrm>
            <a:off x="1066800" y="3193366"/>
            <a:ext cx="7010400" cy="2902634"/>
          </a:xfrm>
          <a:solidFill>
            <a:schemeClr val="bg1"/>
          </a:solidFill>
          <a:ln w="76200">
            <a:solidFill>
              <a:schemeClr val="tx1"/>
            </a:solidFill>
          </a:ln>
        </p:spPr>
        <p:txBody>
          <a:bodyPr>
            <a:noAutofit/>
          </a:bodyPr>
          <a:lstStyle/>
          <a:p>
            <a:r>
              <a:rPr lang="en-US" sz="6000" b="1" dirty="0">
                <a:solidFill>
                  <a:schemeClr val="tx1"/>
                </a:solidFill>
              </a:rPr>
              <a:t>Use of knowledge to immediate  usefulness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7772400" cy="2133600"/>
          </a:xfrm>
        </p:spPr>
        <p:txBody>
          <a:bodyPr>
            <a:noAutofit/>
          </a:bodyPr>
          <a:lstStyle/>
          <a:p>
            <a:pPr algn="l"/>
            <a:r>
              <a:rPr lang="en-US" sz="4800" b="1" dirty="0"/>
              <a:t>1. “The Effect Training on Men’s Involvement in Child Care”</a:t>
            </a:r>
          </a:p>
        </p:txBody>
      </p:sp>
      <p:sp>
        <p:nvSpPr>
          <p:cNvPr id="3" name="Subtitle 2"/>
          <p:cNvSpPr>
            <a:spLocks noGrp="1"/>
          </p:cNvSpPr>
          <p:nvPr>
            <p:ph type="subTitle" idx="1"/>
          </p:nvPr>
        </p:nvSpPr>
        <p:spPr>
          <a:xfrm>
            <a:off x="914400" y="2971800"/>
            <a:ext cx="7162800" cy="2895600"/>
          </a:xfrm>
        </p:spPr>
        <p:txBody>
          <a:bodyPr>
            <a:noAutofit/>
          </a:bodyPr>
          <a:lstStyle/>
          <a:p>
            <a:pPr algn="l"/>
            <a:r>
              <a:rPr lang="en-US" sz="4800" b="1" dirty="0">
                <a:solidFill>
                  <a:schemeClr val="tx1"/>
                </a:solidFill>
              </a:rPr>
              <a:t>2. “Remedial Teaching: Its Effect on the Performance of Slow Learners”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867399"/>
          </a:xfrm>
          <a:solidFill>
            <a:schemeClr val="bg1"/>
          </a:solidFill>
          <a:ln w="76200">
            <a:solidFill>
              <a:srgbClr val="FF3399"/>
            </a:solidFill>
          </a:ln>
        </p:spPr>
        <p:txBody>
          <a:bodyPr>
            <a:noAutofit/>
          </a:bodyPr>
          <a:lstStyle/>
          <a:p>
            <a:r>
              <a:rPr lang="en-US" sz="13800" b="1" dirty="0">
                <a:solidFill>
                  <a:srgbClr val="002060"/>
                </a:solidFill>
              </a:rPr>
              <a:t>TELL THE TYPE OF RESEARCH</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791199"/>
          </a:xfrm>
          <a:solidFill>
            <a:schemeClr val="bg1"/>
          </a:solidFill>
          <a:ln w="76200">
            <a:solidFill>
              <a:schemeClr val="tx1"/>
            </a:solidFill>
          </a:ln>
        </p:spPr>
        <p:txBody>
          <a:bodyPr>
            <a:noAutofit/>
          </a:bodyPr>
          <a:lstStyle/>
          <a:p>
            <a:r>
              <a:rPr lang="en-US" sz="9600" b="1" dirty="0">
                <a:solidFill>
                  <a:srgbClr val="FF0000"/>
                </a:solidFill>
              </a:rPr>
              <a:t>PURE </a:t>
            </a:r>
            <a:br>
              <a:rPr lang="en-US" sz="9600" b="1" dirty="0"/>
            </a:br>
            <a:r>
              <a:rPr lang="en-US" sz="6600" b="1" dirty="0"/>
              <a:t>OR</a:t>
            </a:r>
            <a:br>
              <a:rPr lang="en-US" sz="6600" b="1" dirty="0"/>
            </a:br>
            <a:r>
              <a:rPr lang="en-US" sz="9600" b="1" dirty="0"/>
              <a:t> </a:t>
            </a:r>
            <a:r>
              <a:rPr lang="en-US" sz="9600" b="1" dirty="0">
                <a:solidFill>
                  <a:srgbClr val="FF0000"/>
                </a:solidFill>
              </a:rPr>
              <a:t>APPLIED</a:t>
            </a:r>
            <a:br>
              <a:rPr lang="en-US" sz="9600" b="1" dirty="0">
                <a:solidFill>
                  <a:srgbClr val="FF0000"/>
                </a:solidFill>
              </a:rPr>
            </a:br>
            <a:r>
              <a:rPr lang="en-US" sz="9600" b="1" dirty="0"/>
              <a:t>Research? </a:t>
            </a: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1905000"/>
          </a:xfrm>
          <a:solidFill>
            <a:schemeClr val="bg1"/>
          </a:solidFill>
          <a:ln w="76200">
            <a:solidFill>
              <a:srgbClr val="FFC000"/>
            </a:solidFill>
          </a:ln>
        </p:spPr>
        <p:txBody>
          <a:bodyPr/>
          <a:lstStyle/>
          <a:p>
            <a:r>
              <a:rPr lang="en-US" b="1" dirty="0">
                <a:solidFill>
                  <a:srgbClr val="FF0000"/>
                </a:solidFill>
              </a:rPr>
              <a:t>RESEARCH ACCORDING TO </a:t>
            </a:r>
            <a:br>
              <a:rPr lang="en-US" b="1" dirty="0">
                <a:solidFill>
                  <a:srgbClr val="FF0000"/>
                </a:solidFill>
              </a:rPr>
            </a:br>
            <a:r>
              <a:rPr lang="en-US" b="1" dirty="0">
                <a:solidFill>
                  <a:srgbClr val="FF0000"/>
                </a:solidFill>
              </a:rPr>
              <a:t>LEVEL OF INVESTIGATION</a:t>
            </a:r>
          </a:p>
        </p:txBody>
      </p:sp>
      <p:sp>
        <p:nvSpPr>
          <p:cNvPr id="3" name="Subtitle 2"/>
          <p:cNvSpPr>
            <a:spLocks noGrp="1"/>
          </p:cNvSpPr>
          <p:nvPr>
            <p:ph type="subTitle" idx="1"/>
          </p:nvPr>
        </p:nvSpPr>
        <p:spPr>
          <a:xfrm>
            <a:off x="990600" y="3048000"/>
            <a:ext cx="7239000" cy="2590800"/>
          </a:xfrm>
          <a:solidFill>
            <a:schemeClr val="bg1"/>
          </a:solidFill>
          <a:ln w="76200">
            <a:solidFill>
              <a:srgbClr val="FF0000"/>
            </a:solidFill>
          </a:ln>
        </p:spPr>
        <p:txBody>
          <a:bodyPr>
            <a:normAutofit lnSpcReduction="10000"/>
          </a:bodyPr>
          <a:lstStyle/>
          <a:p>
            <a:pPr algn="l"/>
            <a:r>
              <a:rPr lang="en-US" sz="5400" b="1" dirty="0">
                <a:solidFill>
                  <a:schemeClr val="tx1"/>
                </a:solidFill>
              </a:rPr>
              <a:t>1.DESCRIPTIVE</a:t>
            </a:r>
          </a:p>
          <a:p>
            <a:pPr algn="l"/>
            <a:r>
              <a:rPr lang="en-US" sz="5400" b="1" dirty="0">
                <a:solidFill>
                  <a:schemeClr val="tx1"/>
                </a:solidFill>
              </a:rPr>
              <a:t>2.CORRELATIONAL 3.EXPERIMENTAL</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3048000"/>
          </a:xfrm>
          <a:solidFill>
            <a:schemeClr val="bg1"/>
          </a:solidFill>
          <a:ln w="76200">
            <a:solidFill>
              <a:schemeClr val="bg2">
                <a:lumMod val="50000"/>
              </a:schemeClr>
            </a:solidFill>
          </a:ln>
        </p:spPr>
        <p:txBody>
          <a:bodyPr>
            <a:normAutofit fontScale="90000"/>
          </a:bodyPr>
          <a:lstStyle/>
          <a:p>
            <a:r>
              <a:rPr lang="en-US" b="1" dirty="0"/>
              <a:t>DESCRIPTIVE Research</a:t>
            </a:r>
            <a:br>
              <a:rPr lang="en-US" dirty="0"/>
            </a:br>
            <a:r>
              <a:rPr lang="en-US" b="1" dirty="0"/>
              <a:t>Answers who, what, when, where, and how.</a:t>
            </a:r>
            <a:br>
              <a:rPr lang="en-US" b="1" dirty="0"/>
            </a:br>
            <a:r>
              <a:rPr lang="en-US" b="1" dirty="0"/>
              <a:t>Describes a situation. </a:t>
            </a:r>
            <a:br>
              <a:rPr lang="en-US" b="1" dirty="0"/>
            </a:br>
            <a:endParaRPr lang="en-US" b="1" dirty="0"/>
          </a:p>
        </p:txBody>
      </p:sp>
      <p:sp>
        <p:nvSpPr>
          <p:cNvPr id="3" name="Subtitle 2"/>
          <p:cNvSpPr>
            <a:spLocks noGrp="1"/>
          </p:cNvSpPr>
          <p:nvPr>
            <p:ph type="subTitle" idx="1"/>
          </p:nvPr>
        </p:nvSpPr>
        <p:spPr>
          <a:xfrm>
            <a:off x="609600" y="3886200"/>
            <a:ext cx="7848600" cy="2438400"/>
          </a:xfrm>
          <a:solidFill>
            <a:schemeClr val="bg1"/>
          </a:solidFill>
          <a:ln w="76200">
            <a:solidFill>
              <a:schemeClr val="accent6">
                <a:lumMod val="50000"/>
              </a:schemeClr>
            </a:solidFill>
          </a:ln>
        </p:spPr>
        <p:txBody>
          <a:bodyPr>
            <a:normAutofit/>
          </a:bodyPr>
          <a:lstStyle/>
          <a:p>
            <a:pPr algn="just"/>
            <a:r>
              <a:rPr lang="en-US" sz="3600" b="1" dirty="0">
                <a:solidFill>
                  <a:schemeClr val="tx1"/>
                </a:solidFill>
              </a:rPr>
              <a:t>1.“TARDINESS AMONG SENIOR HIGH SCHOOL STUDENTS”</a:t>
            </a:r>
          </a:p>
          <a:p>
            <a:pPr algn="just"/>
            <a:r>
              <a:rPr lang="en-US" sz="3600" b="1" dirty="0">
                <a:solidFill>
                  <a:schemeClr val="tx1"/>
                </a:solidFill>
              </a:rPr>
              <a:t>2.“ABSENTEEISM AMONG </a:t>
            </a:r>
            <a:r>
              <a:rPr lang="en-US" sz="3600" b="1" dirty="0" err="1">
                <a:solidFill>
                  <a:schemeClr val="tx1"/>
                </a:solidFill>
              </a:rPr>
              <a:t>STEaM</a:t>
            </a:r>
            <a:r>
              <a:rPr lang="en-US" sz="3600" b="1" dirty="0">
                <a:solidFill>
                  <a:schemeClr val="tx1"/>
                </a:solidFill>
              </a:rPr>
              <a:t> STUDENTS”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772400" cy="1905000"/>
          </a:xfrm>
          <a:solidFill>
            <a:schemeClr val="bg1"/>
          </a:solidFill>
          <a:ln w="76200">
            <a:solidFill>
              <a:srgbClr val="FFC000"/>
            </a:solidFill>
          </a:ln>
        </p:spPr>
        <p:txBody>
          <a:bodyPr>
            <a:normAutofit fontScale="90000"/>
          </a:bodyPr>
          <a:lstStyle/>
          <a:p>
            <a:r>
              <a:rPr lang="en-US" b="1" dirty="0"/>
              <a:t>CORRELATIONAL Research </a:t>
            </a:r>
            <a:br>
              <a:rPr lang="en-US" b="1" dirty="0"/>
            </a:br>
            <a:r>
              <a:rPr lang="en-US" b="1" dirty="0"/>
              <a:t>Answers the relation between factors/variables</a:t>
            </a:r>
          </a:p>
        </p:txBody>
      </p:sp>
      <p:sp>
        <p:nvSpPr>
          <p:cNvPr id="3" name="Subtitle 2"/>
          <p:cNvSpPr>
            <a:spLocks noGrp="1"/>
          </p:cNvSpPr>
          <p:nvPr>
            <p:ph type="subTitle" idx="1"/>
          </p:nvPr>
        </p:nvSpPr>
        <p:spPr>
          <a:xfrm>
            <a:off x="762000" y="2667000"/>
            <a:ext cx="7543800" cy="2971800"/>
          </a:xfrm>
          <a:solidFill>
            <a:schemeClr val="bg1"/>
          </a:solidFill>
          <a:ln w="76200">
            <a:solidFill>
              <a:schemeClr val="accent6">
                <a:lumMod val="50000"/>
              </a:schemeClr>
            </a:solidFill>
          </a:ln>
        </p:spPr>
        <p:txBody>
          <a:bodyPr>
            <a:normAutofit/>
          </a:bodyPr>
          <a:lstStyle/>
          <a:p>
            <a:pPr marL="742950" indent="-742950" algn="just">
              <a:buAutoNum type="arabicPeriod"/>
            </a:pPr>
            <a:r>
              <a:rPr lang="en-US" sz="3600" b="1" dirty="0">
                <a:solidFill>
                  <a:schemeClr val="tx1"/>
                </a:solidFill>
              </a:rPr>
              <a:t>“FAMILY INCOME AND ABSENTEEISM AMONG HUMSS STUDENTS IN DNHS.”</a:t>
            </a:r>
          </a:p>
          <a:p>
            <a:pPr algn="just"/>
            <a:r>
              <a:rPr lang="en-US" sz="3600" b="1" dirty="0">
                <a:solidFill>
                  <a:schemeClr val="tx1"/>
                </a:solidFill>
              </a:rPr>
              <a:t>2. “SIKAD DRIVERS HYGEINE AND INCOME.”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8534400" cy="2971799"/>
          </a:xfrm>
          <a:solidFill>
            <a:schemeClr val="bg1"/>
          </a:solidFill>
          <a:ln w="76200">
            <a:solidFill>
              <a:srgbClr val="FFC000"/>
            </a:solidFill>
          </a:ln>
        </p:spPr>
        <p:txBody>
          <a:bodyPr>
            <a:normAutofit fontScale="90000"/>
          </a:bodyPr>
          <a:lstStyle/>
          <a:p>
            <a:r>
              <a:rPr lang="en-US" b="1" dirty="0"/>
              <a:t>EXPERIMENTAL  Research</a:t>
            </a:r>
            <a:br>
              <a:rPr lang="en-US" b="1" dirty="0"/>
            </a:br>
            <a:r>
              <a:rPr lang="en-US" b="1" dirty="0"/>
              <a:t>determines the effect or outcome of a particular cause/treatment;</a:t>
            </a:r>
            <a:br>
              <a:rPr lang="en-US" b="1" dirty="0"/>
            </a:br>
            <a:r>
              <a:rPr lang="en-US" b="1" dirty="0"/>
              <a:t>it is “cause and effect” study under  controlled conditions.</a:t>
            </a:r>
          </a:p>
        </p:txBody>
      </p:sp>
      <p:sp>
        <p:nvSpPr>
          <p:cNvPr id="3" name="Subtitle 2"/>
          <p:cNvSpPr>
            <a:spLocks noGrp="1"/>
          </p:cNvSpPr>
          <p:nvPr>
            <p:ph type="subTitle" idx="1"/>
          </p:nvPr>
        </p:nvSpPr>
        <p:spPr>
          <a:xfrm>
            <a:off x="381000" y="3505200"/>
            <a:ext cx="8382000" cy="2819400"/>
          </a:xfrm>
          <a:solidFill>
            <a:schemeClr val="bg1"/>
          </a:solidFill>
          <a:ln w="76200">
            <a:solidFill>
              <a:schemeClr val="accent6">
                <a:lumMod val="50000"/>
              </a:schemeClr>
            </a:solidFill>
          </a:ln>
        </p:spPr>
        <p:txBody>
          <a:bodyPr>
            <a:normAutofit fontScale="92500"/>
          </a:bodyPr>
          <a:lstStyle/>
          <a:p>
            <a:pPr algn="just"/>
            <a:r>
              <a:rPr lang="en-US" b="1" dirty="0">
                <a:solidFill>
                  <a:schemeClr val="tx1"/>
                </a:solidFill>
              </a:rPr>
              <a:t>1. “THE EFFECT OF  SOCIAL MEDIA ON THE ACADEMIC PERFORMANCE OF STEM STUDENTS IN CHEMISTRY.”</a:t>
            </a:r>
          </a:p>
          <a:p>
            <a:pPr algn="just"/>
            <a:r>
              <a:rPr lang="en-US" b="1" dirty="0">
                <a:solidFill>
                  <a:schemeClr val="tx1"/>
                </a:solidFill>
              </a:rPr>
              <a:t>2. “ CYBER BULLYING AND ITS EFFECTS ON THE STUDY HABITS OF GRADE 12 STUDENTS OF DNHS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924800" cy="5486400"/>
          </a:xfrm>
          <a:solidFill>
            <a:schemeClr val="bg1"/>
          </a:solidFill>
          <a:ln w="76200">
            <a:solidFill>
              <a:schemeClr val="tx1"/>
            </a:solidFill>
          </a:ln>
        </p:spPr>
        <p:txBody>
          <a:bodyPr>
            <a:noAutofit/>
          </a:bodyPr>
          <a:lstStyle/>
          <a:p>
            <a:r>
              <a:rPr lang="en-US" sz="16600" b="1" dirty="0"/>
              <a:t>WORD GAME</a:t>
            </a: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1905000"/>
          </a:xfrm>
          <a:solidFill>
            <a:schemeClr val="bg1"/>
          </a:solidFill>
          <a:ln w="76200">
            <a:solidFill>
              <a:srgbClr val="FFC000"/>
            </a:solidFill>
          </a:ln>
        </p:spPr>
        <p:txBody>
          <a:bodyPr/>
          <a:lstStyle/>
          <a:p>
            <a:r>
              <a:rPr lang="en-US" b="1" dirty="0"/>
              <a:t>RESEARCH ACCORDING TO </a:t>
            </a:r>
            <a:br>
              <a:rPr lang="en-US" b="1" dirty="0"/>
            </a:br>
            <a:r>
              <a:rPr lang="en-US" b="1" dirty="0"/>
              <a:t>APPROACH</a:t>
            </a:r>
          </a:p>
        </p:txBody>
      </p:sp>
      <p:sp>
        <p:nvSpPr>
          <p:cNvPr id="3" name="Subtitle 2"/>
          <p:cNvSpPr>
            <a:spLocks noGrp="1"/>
          </p:cNvSpPr>
          <p:nvPr>
            <p:ph type="subTitle" idx="1"/>
          </p:nvPr>
        </p:nvSpPr>
        <p:spPr>
          <a:xfrm>
            <a:off x="990600" y="3048000"/>
            <a:ext cx="7239000" cy="2590800"/>
          </a:xfrm>
          <a:solidFill>
            <a:schemeClr val="bg1"/>
          </a:solidFill>
          <a:ln w="76200">
            <a:solidFill>
              <a:srgbClr val="FF0000"/>
            </a:solidFill>
          </a:ln>
        </p:spPr>
        <p:txBody>
          <a:bodyPr>
            <a:normAutofit/>
          </a:bodyPr>
          <a:lstStyle/>
          <a:p>
            <a:pPr algn="l"/>
            <a:r>
              <a:rPr lang="en-US" sz="5400" b="1" dirty="0">
                <a:solidFill>
                  <a:schemeClr val="tx1"/>
                </a:solidFill>
              </a:rPr>
              <a:t>1.QUALITATIVE</a:t>
            </a:r>
          </a:p>
          <a:p>
            <a:pPr algn="l"/>
            <a:r>
              <a:rPr lang="en-US" sz="5400" b="1" dirty="0">
                <a:solidFill>
                  <a:schemeClr val="tx1"/>
                </a:solidFill>
              </a:rPr>
              <a:t>2.QUANTITATIVE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772400" cy="2743200"/>
          </a:xfrm>
          <a:solidFill>
            <a:schemeClr val="bg1"/>
          </a:solidFill>
          <a:ln w="76200">
            <a:solidFill>
              <a:srgbClr val="FFC000"/>
            </a:solidFill>
          </a:ln>
        </p:spPr>
        <p:txBody>
          <a:bodyPr>
            <a:normAutofit fontScale="90000"/>
          </a:bodyPr>
          <a:lstStyle/>
          <a:p>
            <a:r>
              <a:rPr lang="en-US" b="1" dirty="0"/>
              <a:t>QUALITATIVE Research </a:t>
            </a:r>
            <a:br>
              <a:rPr lang="en-US" b="1" dirty="0"/>
            </a:br>
            <a:r>
              <a:rPr lang="en-US" sz="4000" b="1" dirty="0"/>
              <a:t>verbal descriptions and </a:t>
            </a:r>
            <a:br>
              <a:rPr lang="en-US" sz="4000" b="1" dirty="0"/>
            </a:br>
            <a:r>
              <a:rPr lang="en-US" sz="4000" b="1" dirty="0"/>
              <a:t>explanations through interview , direct observation, focus group discussion and in – depth analysis of a single case</a:t>
            </a:r>
          </a:p>
        </p:txBody>
      </p:sp>
      <p:sp>
        <p:nvSpPr>
          <p:cNvPr id="3" name="Subtitle 2"/>
          <p:cNvSpPr>
            <a:spLocks noGrp="1"/>
          </p:cNvSpPr>
          <p:nvPr>
            <p:ph type="subTitle" idx="1"/>
          </p:nvPr>
        </p:nvSpPr>
        <p:spPr>
          <a:xfrm>
            <a:off x="762000" y="3352800"/>
            <a:ext cx="7543800" cy="2286000"/>
          </a:xfrm>
          <a:solidFill>
            <a:schemeClr val="bg1"/>
          </a:solidFill>
          <a:ln w="76200">
            <a:solidFill>
              <a:schemeClr val="accent6">
                <a:lumMod val="50000"/>
              </a:schemeClr>
            </a:solidFill>
          </a:ln>
        </p:spPr>
        <p:txBody>
          <a:bodyPr>
            <a:normAutofit fontScale="92500" lnSpcReduction="20000"/>
          </a:bodyPr>
          <a:lstStyle/>
          <a:p>
            <a:pPr marL="742950" indent="-742950" algn="just">
              <a:buAutoNum type="arabicPeriod"/>
            </a:pPr>
            <a:r>
              <a:rPr lang="en-US" sz="3600" b="1" dirty="0">
                <a:solidFill>
                  <a:schemeClr val="tx1"/>
                </a:solidFill>
              </a:rPr>
              <a:t>Experiences and Needs of Victims of Child Abuse Among Elementary School Pupils in </a:t>
            </a:r>
            <a:r>
              <a:rPr lang="en-US" sz="3600" b="1" dirty="0" err="1">
                <a:solidFill>
                  <a:schemeClr val="tx1"/>
                </a:solidFill>
              </a:rPr>
              <a:t>Dalaguete</a:t>
            </a:r>
            <a:endParaRPr lang="en-US" sz="3600" b="1" dirty="0">
              <a:solidFill>
                <a:schemeClr val="tx1"/>
              </a:solidFill>
            </a:endParaRPr>
          </a:p>
          <a:p>
            <a:pPr marL="742950" indent="-742950" algn="just">
              <a:buAutoNum type="arabicPeriod"/>
            </a:pPr>
            <a:r>
              <a:rPr lang="en-US" sz="3600" b="1" dirty="0">
                <a:solidFill>
                  <a:schemeClr val="tx1"/>
                </a:solidFill>
              </a:rPr>
              <a:t>Social Media: Teenagers Perceptions and Experiences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610600" cy="2895600"/>
          </a:xfrm>
          <a:solidFill>
            <a:schemeClr val="bg1"/>
          </a:solidFill>
          <a:ln w="76200">
            <a:solidFill>
              <a:srgbClr val="FFC000"/>
            </a:solidFill>
          </a:ln>
        </p:spPr>
        <p:txBody>
          <a:bodyPr>
            <a:normAutofit fontScale="90000"/>
          </a:bodyPr>
          <a:lstStyle/>
          <a:p>
            <a:br>
              <a:rPr lang="en-US" dirty="0">
                <a:solidFill>
                  <a:srgbClr val="FF0000"/>
                </a:solidFill>
              </a:rPr>
            </a:br>
            <a:r>
              <a:rPr lang="en-US" b="1" dirty="0">
                <a:latin typeface="+mn-lt"/>
              </a:rPr>
              <a:t>QUANTITATIVE Research </a:t>
            </a:r>
            <a:br>
              <a:rPr lang="en-US" b="1" dirty="0">
                <a:latin typeface="+mn-lt"/>
              </a:rPr>
            </a:br>
            <a:r>
              <a:rPr lang="en-US" sz="4000" b="1" dirty="0">
                <a:latin typeface="+mn-lt"/>
              </a:rPr>
              <a:t>reflect in numbers the results in precise measurement ; oftentimes requires statistical analysis of data or testing of hypothesis</a:t>
            </a:r>
            <a:br>
              <a:rPr lang="en-US" dirty="0"/>
            </a:br>
            <a:endParaRPr lang="en-US" dirty="0"/>
          </a:p>
        </p:txBody>
      </p:sp>
      <p:sp>
        <p:nvSpPr>
          <p:cNvPr id="3" name="Subtitle 2"/>
          <p:cNvSpPr>
            <a:spLocks noGrp="1"/>
          </p:cNvSpPr>
          <p:nvPr>
            <p:ph type="subTitle" idx="1"/>
          </p:nvPr>
        </p:nvSpPr>
        <p:spPr>
          <a:xfrm>
            <a:off x="609600" y="3505200"/>
            <a:ext cx="7924800" cy="2971800"/>
          </a:xfrm>
          <a:solidFill>
            <a:schemeClr val="bg1"/>
          </a:solidFill>
          <a:ln w="76200">
            <a:solidFill>
              <a:schemeClr val="accent6">
                <a:lumMod val="50000"/>
              </a:schemeClr>
            </a:solidFill>
          </a:ln>
        </p:spPr>
        <p:txBody>
          <a:bodyPr>
            <a:normAutofit/>
          </a:bodyPr>
          <a:lstStyle/>
          <a:p>
            <a:pPr marL="742950" indent="-742950" algn="just"/>
            <a:r>
              <a:rPr lang="en-US" sz="3600" b="1" dirty="0">
                <a:solidFill>
                  <a:schemeClr val="tx1"/>
                </a:solidFill>
              </a:rPr>
              <a:t>1. “Health Status of Grade 12 Students of DNHS”</a:t>
            </a:r>
          </a:p>
          <a:p>
            <a:pPr marL="742950" indent="-742950" algn="just"/>
            <a:r>
              <a:rPr lang="en-US" sz="3600" b="1" dirty="0">
                <a:solidFill>
                  <a:schemeClr val="tx1"/>
                </a:solidFill>
              </a:rPr>
              <a:t>2.  “IQ Profile of ABM Students  of DNHS”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867399"/>
          </a:xfrm>
          <a:solidFill>
            <a:schemeClr val="bg1"/>
          </a:solidFill>
          <a:ln w="76200">
            <a:solidFill>
              <a:srgbClr val="FF3399"/>
            </a:solidFill>
          </a:ln>
        </p:spPr>
        <p:txBody>
          <a:bodyPr>
            <a:noAutofit/>
          </a:bodyPr>
          <a:lstStyle/>
          <a:p>
            <a:r>
              <a:rPr lang="en-US" sz="13800" b="1" dirty="0"/>
              <a:t>TELL THE TYPE OF RESEARCH</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5486400"/>
          </a:xfrm>
          <a:solidFill>
            <a:schemeClr val="bg1"/>
          </a:solidFill>
          <a:ln w="76200">
            <a:solidFill>
              <a:srgbClr val="FF0000"/>
            </a:solidFill>
          </a:ln>
        </p:spPr>
        <p:txBody>
          <a:bodyPr>
            <a:noAutofit/>
          </a:bodyPr>
          <a:lstStyle/>
          <a:p>
            <a:r>
              <a:rPr lang="en-US" sz="9600" dirty="0"/>
              <a:t>QUALITATIVE </a:t>
            </a:r>
            <a:r>
              <a:rPr lang="en-US" sz="6000" dirty="0">
                <a:solidFill>
                  <a:schemeClr val="accent6">
                    <a:lumMod val="75000"/>
                  </a:schemeClr>
                </a:solidFill>
              </a:rPr>
              <a:t>OR </a:t>
            </a:r>
            <a:r>
              <a:rPr lang="en-US" sz="9600" dirty="0"/>
              <a:t>QUANTITATIVE </a:t>
            </a:r>
            <a:r>
              <a:rPr lang="en-US" sz="7200" dirty="0">
                <a:solidFill>
                  <a:schemeClr val="accent6">
                    <a:lumMod val="75000"/>
                  </a:schemeClr>
                </a:solidFill>
              </a:rPr>
              <a:t>RESEARCH</a:t>
            </a:r>
            <a:endParaRPr lang="en-US" sz="9600" dirty="0">
              <a:solidFill>
                <a:schemeClr val="accent6">
                  <a:lumMod val="75000"/>
                </a:schemeClr>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8001000" cy="4952999"/>
          </a:xfrm>
          <a:solidFill>
            <a:schemeClr val="bg1"/>
          </a:solidFill>
          <a:ln w="76200">
            <a:solidFill>
              <a:schemeClr val="tx1"/>
            </a:solidFill>
          </a:ln>
        </p:spPr>
        <p:txBody>
          <a:bodyPr>
            <a:noAutofit/>
          </a:bodyPr>
          <a:lstStyle/>
          <a:p>
            <a:r>
              <a:rPr lang="en-US" sz="8800" b="1" dirty="0"/>
              <a:t>DESCRIPTIVE, CORRELATIONAL&amp; EXPERIMENTAL</a:t>
            </a: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5410200"/>
          </a:xfrm>
          <a:solidFill>
            <a:schemeClr val="bg1"/>
          </a:solidFill>
          <a:ln w="76200">
            <a:solidFill>
              <a:srgbClr val="FF0000"/>
            </a:solidFill>
          </a:ln>
        </p:spPr>
        <p:txBody>
          <a:bodyPr>
            <a:noAutofit/>
          </a:bodyPr>
          <a:lstStyle/>
          <a:p>
            <a:r>
              <a:rPr lang="en-US" sz="6600" b="1" dirty="0">
                <a:latin typeface="Agency FB" pitchFamily="34" charset="0"/>
              </a:rPr>
              <a:t>Does exposure to commercial advertisement contribute to the buying patterns of  </a:t>
            </a:r>
            <a:r>
              <a:rPr lang="en-US" sz="6600" b="1" dirty="0" err="1">
                <a:latin typeface="Agency FB" pitchFamily="34" charset="0"/>
              </a:rPr>
              <a:t>of</a:t>
            </a:r>
            <a:r>
              <a:rPr lang="en-US" sz="6600" b="1" dirty="0">
                <a:latin typeface="Agency FB" pitchFamily="34" charset="0"/>
              </a:rPr>
              <a:t> TVL students?</a:t>
            </a: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181599"/>
          </a:xfrm>
          <a:solidFill>
            <a:schemeClr val="bg1"/>
          </a:solidFill>
          <a:ln w="76200">
            <a:solidFill>
              <a:srgbClr val="FF0000"/>
            </a:solidFill>
          </a:ln>
        </p:spPr>
        <p:txBody>
          <a:bodyPr>
            <a:normAutofit/>
          </a:bodyPr>
          <a:lstStyle/>
          <a:p>
            <a:r>
              <a:rPr lang="en-US" sz="8000" b="1" dirty="0">
                <a:latin typeface="Agency FB" pitchFamily="34" charset="0"/>
              </a:rPr>
              <a:t>What do students think are the most trending issues in </a:t>
            </a:r>
            <a:r>
              <a:rPr lang="en-US" sz="8000" b="1" dirty="0" err="1">
                <a:latin typeface="Agency FB" pitchFamily="34" charset="0"/>
              </a:rPr>
              <a:t>facebook</a:t>
            </a:r>
            <a:r>
              <a:rPr lang="en-US" sz="8000" b="1" dirty="0">
                <a:latin typeface="Agency FB" pitchFamily="34" charset="0"/>
              </a:rPr>
              <a:t> and why?</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5867399"/>
          </a:xfrm>
          <a:solidFill>
            <a:schemeClr val="bg1"/>
          </a:solidFill>
          <a:ln w="76200">
            <a:solidFill>
              <a:srgbClr val="FF0000"/>
            </a:solidFill>
          </a:ln>
        </p:spPr>
        <p:txBody>
          <a:bodyPr>
            <a:noAutofit/>
          </a:bodyPr>
          <a:lstStyle/>
          <a:p>
            <a:r>
              <a:rPr lang="en-US" sz="8000" b="1" dirty="0">
                <a:latin typeface="Agency FB" pitchFamily="34" charset="0"/>
              </a:rPr>
              <a:t>Does gender affect the classroom performance of  students the mathematics?</a:t>
            </a: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6172199"/>
          </a:xfrm>
          <a:solidFill>
            <a:schemeClr val="bg1"/>
          </a:solidFill>
          <a:ln w="76200">
            <a:solidFill>
              <a:srgbClr val="FF0000"/>
            </a:solidFill>
          </a:ln>
        </p:spPr>
        <p:txBody>
          <a:bodyPr>
            <a:noAutofit/>
          </a:bodyPr>
          <a:lstStyle/>
          <a:p>
            <a:r>
              <a:rPr lang="en-US" sz="8000" b="1" dirty="0">
                <a:latin typeface="Agency FB" pitchFamily="34" charset="0"/>
              </a:rPr>
              <a:t>Can multivitamins improve the physical performance of division meet athletes?</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85800"/>
            <a:ext cx="8458200" cy="5029199"/>
          </a:xfrm>
          <a:solidFill>
            <a:schemeClr val="bg1"/>
          </a:solidFill>
          <a:ln w="76200">
            <a:solidFill>
              <a:schemeClr val="tx1"/>
            </a:solidFill>
          </a:ln>
        </p:spPr>
        <p:txBody>
          <a:bodyPr>
            <a:noAutofit/>
          </a:bodyPr>
          <a:lstStyle/>
          <a:p>
            <a:r>
              <a:rPr lang="en-US" sz="13800" b="1" dirty="0"/>
              <a:t>ACROSTIC</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5943599"/>
          </a:xfrm>
          <a:solidFill>
            <a:schemeClr val="bg1"/>
          </a:solidFill>
          <a:ln w="76200">
            <a:solidFill>
              <a:srgbClr val="FF0000"/>
            </a:solidFill>
          </a:ln>
        </p:spPr>
        <p:txBody>
          <a:bodyPr>
            <a:noAutofit/>
          </a:bodyPr>
          <a:lstStyle/>
          <a:p>
            <a:r>
              <a:rPr lang="en-US" sz="9600" b="1" dirty="0">
                <a:latin typeface="Agency FB" pitchFamily="34" charset="0"/>
              </a:rPr>
              <a:t>What are the factors that makes teenagers addicted to DOTA?</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458200" cy="6324600"/>
          </a:xfrm>
          <a:solidFill>
            <a:schemeClr val="bg1"/>
          </a:solidFill>
          <a:ln w="76200">
            <a:solidFill>
              <a:srgbClr val="FF0000"/>
            </a:solidFill>
          </a:ln>
        </p:spPr>
        <p:txBody>
          <a:bodyPr>
            <a:noAutofit/>
          </a:bodyPr>
          <a:lstStyle/>
          <a:p>
            <a:r>
              <a:rPr lang="en-US" sz="7200" b="1" dirty="0">
                <a:latin typeface="Agency FB" pitchFamily="34" charset="0"/>
              </a:rPr>
              <a:t>Can gender sensitivity seminar improve the men’s views about family and their behavior at home in relation to their wives and children?</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8534400" cy="5943599"/>
          </a:xfrm>
          <a:solidFill>
            <a:schemeClr val="bg1"/>
          </a:solidFill>
          <a:ln w="76200">
            <a:solidFill>
              <a:srgbClr val="FF0000"/>
            </a:solidFill>
          </a:ln>
        </p:spPr>
        <p:txBody>
          <a:bodyPr>
            <a:noAutofit/>
          </a:bodyPr>
          <a:lstStyle/>
          <a:p>
            <a:r>
              <a:rPr lang="en-US" sz="6600" b="1" dirty="0">
                <a:latin typeface="Agency FB" pitchFamily="34" charset="0"/>
              </a:rPr>
              <a:t>How high is the level of awareness of senior high school students on the effects of methamphetamine hydrochloride </a:t>
            </a:r>
            <a:r>
              <a:rPr lang="en-US" sz="6600" b="1">
                <a:latin typeface="Agency FB" pitchFamily="34" charset="0"/>
              </a:rPr>
              <a:t>and cannabis </a:t>
            </a:r>
            <a:r>
              <a:rPr lang="en-US" sz="6600" b="1" dirty="0">
                <a:latin typeface="Agency FB" pitchFamily="34" charset="0"/>
              </a:rPr>
              <a:t>sativa?</a:t>
            </a: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5714999"/>
          </a:xfrm>
          <a:solidFill>
            <a:schemeClr val="bg1"/>
          </a:solidFill>
          <a:ln w="76200">
            <a:solidFill>
              <a:srgbClr val="FF0000"/>
            </a:solidFill>
          </a:ln>
        </p:spPr>
        <p:txBody>
          <a:bodyPr>
            <a:noAutofit/>
          </a:bodyPr>
          <a:lstStyle/>
          <a:p>
            <a:r>
              <a:rPr lang="en-US" sz="11500" b="1" dirty="0">
                <a:latin typeface="Agency FB" pitchFamily="34" charset="0"/>
              </a:rPr>
              <a:t>Which brand of shoes is more durable?</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8229600" cy="5867399"/>
          </a:xfrm>
          <a:solidFill>
            <a:schemeClr val="bg1"/>
          </a:solidFill>
          <a:ln w="76200">
            <a:solidFill>
              <a:srgbClr val="FFC000"/>
            </a:solidFill>
          </a:ln>
        </p:spPr>
        <p:txBody>
          <a:bodyPr>
            <a:noAutofit/>
          </a:bodyPr>
          <a:lstStyle/>
          <a:p>
            <a:r>
              <a:rPr lang="en-US" sz="9600" b="1" dirty="0"/>
              <a:t>WHY IS RESEARCH IMPORTANT?</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Oval 3"/>
          <p:cNvSpPr/>
          <p:nvPr/>
        </p:nvSpPr>
        <p:spPr>
          <a:xfrm>
            <a:off x="2667001" y="2209800"/>
            <a:ext cx="3962400" cy="2286000"/>
          </a:xfrm>
          <a:prstGeom prst="ellipse">
            <a:avLst/>
          </a:prstGeom>
          <a:solidFill>
            <a:schemeClr val="tx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FF00"/>
                </a:solidFill>
              </a:rPr>
              <a:t>IMPORTANCE OF</a:t>
            </a:r>
          </a:p>
          <a:p>
            <a:pPr algn="ctr"/>
            <a:r>
              <a:rPr lang="en-US" sz="3200" b="1" dirty="0">
                <a:solidFill>
                  <a:srgbClr val="FFFF00"/>
                </a:solidFill>
              </a:rPr>
              <a:t>RESEARCH</a:t>
            </a:r>
          </a:p>
        </p:txBody>
      </p:sp>
      <p:sp>
        <p:nvSpPr>
          <p:cNvPr id="5" name="Oval 4"/>
          <p:cNvSpPr/>
          <p:nvPr/>
        </p:nvSpPr>
        <p:spPr>
          <a:xfrm>
            <a:off x="16213" y="76200"/>
            <a:ext cx="3352800" cy="2133600"/>
          </a:xfrm>
          <a:prstGeom prst="ellipse">
            <a:avLst/>
          </a:prstGeom>
          <a:solidFill>
            <a:srgbClr val="FF3399"/>
          </a:solid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GATHER RELEVANT INFORMATION</a:t>
            </a:r>
          </a:p>
        </p:txBody>
      </p:sp>
      <p:sp>
        <p:nvSpPr>
          <p:cNvPr id="6" name="Oval 5"/>
          <p:cNvSpPr/>
          <p:nvPr/>
        </p:nvSpPr>
        <p:spPr>
          <a:xfrm>
            <a:off x="6278395" y="91772"/>
            <a:ext cx="2819400" cy="2514600"/>
          </a:xfrm>
          <a:prstGeom prst="ellipse">
            <a:avLst/>
          </a:prstGeom>
          <a:solidFill>
            <a:srgbClr val="FF3399"/>
          </a:solid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IMPROVE QUALITY OF LIFE</a:t>
            </a:r>
          </a:p>
        </p:txBody>
      </p:sp>
      <p:sp>
        <p:nvSpPr>
          <p:cNvPr id="7" name="Oval 6"/>
          <p:cNvSpPr/>
          <p:nvPr/>
        </p:nvSpPr>
        <p:spPr>
          <a:xfrm>
            <a:off x="5674467" y="4168302"/>
            <a:ext cx="3352800" cy="2667000"/>
          </a:xfrm>
          <a:prstGeom prst="ellipse">
            <a:avLst/>
          </a:prstGeom>
          <a:solidFill>
            <a:srgbClr val="FF3399"/>
          </a:solid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PERSONAL AND PROFESSIONAL DEVELOPMENT</a:t>
            </a:r>
          </a:p>
        </p:txBody>
      </p:sp>
      <p:sp>
        <p:nvSpPr>
          <p:cNvPr id="8" name="Oval 7"/>
          <p:cNvSpPr/>
          <p:nvPr/>
        </p:nvSpPr>
        <p:spPr>
          <a:xfrm>
            <a:off x="-29993" y="4495800"/>
            <a:ext cx="3581400" cy="2286000"/>
          </a:xfrm>
          <a:prstGeom prst="ellipse">
            <a:avLst/>
          </a:prstGeom>
          <a:solidFill>
            <a:srgbClr val="FF3399"/>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UNDERSTAND HISTORY</a:t>
            </a:r>
          </a:p>
        </p:txBody>
      </p:sp>
      <p:cxnSp>
        <p:nvCxnSpPr>
          <p:cNvPr id="17" name="Straight Connector 16"/>
          <p:cNvCxnSpPr>
            <a:stCxn id="5" idx="5"/>
          </p:cNvCxnSpPr>
          <p:nvPr/>
        </p:nvCxnSpPr>
        <p:spPr>
          <a:xfrm rot="16200000" flipH="1">
            <a:off x="2929180" y="1846168"/>
            <a:ext cx="541058" cy="643406"/>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22" name="Straight Connector 21"/>
          <p:cNvCxnSpPr/>
          <p:nvPr/>
        </p:nvCxnSpPr>
        <p:spPr>
          <a:xfrm rot="16200000" flipH="1">
            <a:off x="5295900" y="4229100"/>
            <a:ext cx="609600" cy="53340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26" name="Straight Connector 25"/>
          <p:cNvCxnSpPr>
            <a:endCxn id="6" idx="3"/>
          </p:cNvCxnSpPr>
          <p:nvPr/>
        </p:nvCxnSpPr>
        <p:spPr>
          <a:xfrm flipV="1">
            <a:off x="6049795" y="2238118"/>
            <a:ext cx="641492" cy="292054"/>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29" name="Straight Connector 28"/>
          <p:cNvCxnSpPr>
            <a:cxnSpLocks/>
            <a:stCxn id="4" idx="3"/>
            <a:endCxn id="8" idx="7"/>
          </p:cNvCxnSpPr>
          <p:nvPr/>
        </p:nvCxnSpPr>
        <p:spPr>
          <a:xfrm flipH="1">
            <a:off x="3026923" y="4161023"/>
            <a:ext cx="220358" cy="669554"/>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2743200"/>
          </a:xfrm>
          <a:ln w="76200">
            <a:solidFill>
              <a:srgbClr val="FF0000"/>
            </a:solidFill>
          </a:ln>
        </p:spPr>
        <p:txBody>
          <a:bodyPr>
            <a:normAutofit fontScale="90000"/>
          </a:bodyPr>
          <a:lstStyle/>
          <a:p>
            <a:br>
              <a:rPr lang="en-US" b="1" dirty="0"/>
            </a:br>
            <a:br>
              <a:rPr lang="en-US" b="1" dirty="0"/>
            </a:br>
            <a:br>
              <a:rPr lang="en-US" b="1" dirty="0"/>
            </a:br>
            <a:r>
              <a:rPr lang="en-US" b="1" u="sng" dirty="0"/>
              <a:t>GATHER RELEVANT INFORMATION</a:t>
            </a:r>
            <a:br>
              <a:rPr lang="en-US" b="1" dirty="0"/>
            </a:br>
            <a:r>
              <a:rPr lang="en-US" b="1" dirty="0"/>
              <a:t>Basic needs of the target customers can help companies develop and market a new line of products.</a:t>
            </a:r>
            <a:br>
              <a:rPr lang="en-US" b="1" dirty="0"/>
            </a:br>
            <a:br>
              <a:rPr lang="en-US" b="1" dirty="0"/>
            </a:br>
            <a:br>
              <a:rPr lang="en-US" b="1" dirty="0"/>
            </a:br>
            <a:endParaRPr lang="en-US" b="1" dirty="0"/>
          </a:p>
        </p:txBody>
      </p:sp>
      <p:sp>
        <p:nvSpPr>
          <p:cNvPr id="3" name="Subtitle 2"/>
          <p:cNvSpPr>
            <a:spLocks noGrp="1"/>
          </p:cNvSpPr>
          <p:nvPr>
            <p:ph type="subTitle" idx="1"/>
          </p:nvPr>
        </p:nvSpPr>
        <p:spPr>
          <a:xfrm>
            <a:off x="533400" y="3657600"/>
            <a:ext cx="8077200" cy="2667000"/>
          </a:xfrm>
          <a:ln w="76200">
            <a:solidFill>
              <a:srgbClr val="FF0000"/>
            </a:solidFill>
          </a:ln>
        </p:spPr>
        <p:txBody>
          <a:bodyPr>
            <a:normAutofit fontScale="92500" lnSpcReduction="10000"/>
          </a:bodyPr>
          <a:lstStyle/>
          <a:p>
            <a:r>
              <a:rPr lang="en-US" sz="4000" b="1" u="sng" dirty="0">
                <a:solidFill>
                  <a:schemeClr val="tx1"/>
                </a:solidFill>
              </a:rPr>
              <a:t>Task</a:t>
            </a:r>
            <a:r>
              <a:rPr lang="en-US" sz="4000" b="1" dirty="0">
                <a:solidFill>
                  <a:schemeClr val="tx1"/>
                </a:solidFill>
              </a:rPr>
              <a:t>: </a:t>
            </a:r>
            <a:r>
              <a:rPr lang="en-US" sz="4000" b="1" i="1" dirty="0">
                <a:solidFill>
                  <a:schemeClr val="tx1"/>
                </a:solidFill>
              </a:rPr>
              <a:t>List one company. Enumerate its basic services to its customers. From the services, identify how the company can develop and market a new line of products</a:t>
            </a:r>
            <a:r>
              <a:rPr lang="en-US" b="1" i="1" dirty="0">
                <a:solidFill>
                  <a:schemeClr val="tx1"/>
                </a:solidFill>
              </a:rPr>
              <a: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2895600"/>
          </a:xfrm>
          <a:ln w="76200">
            <a:solidFill>
              <a:srgbClr val="FF0000"/>
            </a:solidFill>
          </a:ln>
        </p:spPr>
        <p:txBody>
          <a:bodyPr>
            <a:normAutofit fontScale="90000"/>
          </a:bodyPr>
          <a:lstStyle/>
          <a:p>
            <a:r>
              <a:rPr lang="en-US" b="1" u="sng" dirty="0"/>
              <a:t>IMPROVE QUALITY OF LIFE</a:t>
            </a:r>
            <a:br>
              <a:rPr lang="en-US" dirty="0"/>
            </a:br>
            <a:r>
              <a:rPr lang="en-US" b="1" dirty="0"/>
              <a:t>Researches on the fields of communication, transportation, medicine, entertainment, and food &amp; nutrition</a:t>
            </a:r>
          </a:p>
        </p:txBody>
      </p:sp>
      <p:sp>
        <p:nvSpPr>
          <p:cNvPr id="3" name="Subtitle 2"/>
          <p:cNvSpPr>
            <a:spLocks noGrp="1"/>
          </p:cNvSpPr>
          <p:nvPr>
            <p:ph type="subTitle" idx="1"/>
          </p:nvPr>
        </p:nvSpPr>
        <p:spPr>
          <a:xfrm>
            <a:off x="609600" y="3581400"/>
            <a:ext cx="7848600" cy="2743200"/>
          </a:xfrm>
          <a:ln w="76200">
            <a:solidFill>
              <a:srgbClr val="FF0000"/>
            </a:solidFill>
          </a:ln>
        </p:spPr>
        <p:txBody>
          <a:bodyPr>
            <a:noAutofit/>
          </a:bodyPr>
          <a:lstStyle/>
          <a:p>
            <a:r>
              <a:rPr lang="en-US" sz="4400" b="1" u="sng" dirty="0">
                <a:solidFill>
                  <a:schemeClr val="tx1"/>
                </a:solidFill>
              </a:rPr>
              <a:t>Task</a:t>
            </a:r>
            <a:r>
              <a:rPr lang="en-US" sz="4400" b="1" dirty="0">
                <a:solidFill>
                  <a:schemeClr val="tx1"/>
                </a:solidFill>
              </a:rPr>
              <a:t> : </a:t>
            </a:r>
            <a:r>
              <a:rPr lang="en-US" sz="4400" b="1" i="1" dirty="0">
                <a:solidFill>
                  <a:schemeClr val="tx1"/>
                </a:solidFill>
              </a:rPr>
              <a:t>List down breakthroughs in the fields mentioned above. Determine how these improve the quality of our life.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82000" cy="3429000"/>
          </a:xfrm>
          <a:ln w="76200">
            <a:solidFill>
              <a:srgbClr val="FF0000"/>
            </a:solidFill>
          </a:ln>
        </p:spPr>
        <p:txBody>
          <a:bodyPr>
            <a:noAutofit/>
          </a:bodyPr>
          <a:lstStyle/>
          <a:p>
            <a:pPr algn="l"/>
            <a:br>
              <a:rPr lang="en-US" b="1" u="sng" dirty="0"/>
            </a:br>
            <a:r>
              <a:rPr lang="en-US" b="1" dirty="0"/>
              <a:t>          UNDERSTAND HISTORY</a:t>
            </a:r>
            <a:br>
              <a:rPr lang="en-US" b="1" u="sng" dirty="0"/>
            </a:br>
            <a:r>
              <a:rPr lang="en-US" sz="3600" b="1" dirty="0"/>
              <a:t>it allows us to trace our history; understand better our present society and people’s behavior;  it helps provide answers to common problems of our community.</a:t>
            </a:r>
            <a:br>
              <a:rPr lang="en-US" dirty="0"/>
            </a:br>
            <a:endParaRPr lang="en-US" dirty="0"/>
          </a:p>
        </p:txBody>
      </p:sp>
      <p:sp>
        <p:nvSpPr>
          <p:cNvPr id="3" name="Subtitle 2"/>
          <p:cNvSpPr>
            <a:spLocks noGrp="1"/>
          </p:cNvSpPr>
          <p:nvPr>
            <p:ph type="subTitle" idx="1"/>
          </p:nvPr>
        </p:nvSpPr>
        <p:spPr>
          <a:xfrm>
            <a:off x="381000" y="3962400"/>
            <a:ext cx="8305800" cy="2743200"/>
          </a:xfrm>
          <a:ln w="76200">
            <a:solidFill>
              <a:srgbClr val="FF0000"/>
            </a:solidFill>
          </a:ln>
        </p:spPr>
        <p:txBody>
          <a:bodyPr>
            <a:noAutofit/>
          </a:bodyPr>
          <a:lstStyle/>
          <a:p>
            <a:pPr algn="l"/>
            <a:r>
              <a:rPr lang="en-US" sz="4000" b="1" u="sng" dirty="0">
                <a:solidFill>
                  <a:schemeClr val="tx1"/>
                </a:solidFill>
              </a:rPr>
              <a:t>Task</a:t>
            </a:r>
            <a:r>
              <a:rPr lang="en-US" sz="4000" b="1" dirty="0">
                <a:solidFill>
                  <a:schemeClr val="tx1"/>
                </a:solidFill>
              </a:rPr>
              <a:t>: List down one topic in Philippine History that you like to research. Identify the possible benefits you will get from the research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772400" cy="3733800"/>
          </a:xfrm>
          <a:ln w="76200">
            <a:solidFill>
              <a:srgbClr val="FF0000"/>
            </a:solidFill>
          </a:ln>
        </p:spPr>
        <p:txBody>
          <a:bodyPr>
            <a:noAutofit/>
          </a:bodyPr>
          <a:lstStyle/>
          <a:p>
            <a:br>
              <a:rPr lang="en-US" sz="2800" b="1" u="sng" dirty="0"/>
            </a:br>
            <a:r>
              <a:rPr lang="en-US" sz="3200" b="1" u="sng" dirty="0"/>
              <a:t>PERSONAL AND PROFESSIONAL DEVELOPMENT</a:t>
            </a:r>
            <a:br>
              <a:rPr lang="en-US" sz="2800" b="1" dirty="0"/>
            </a:br>
            <a:r>
              <a:rPr lang="en-US" sz="3200" b="1" dirty="0"/>
              <a:t>Research transforms a person to be more </a:t>
            </a:r>
            <a:r>
              <a:rPr lang="en-US" sz="3200" b="1" dirty="0" err="1"/>
              <a:t>openminded</a:t>
            </a:r>
            <a:r>
              <a:rPr lang="en-US" sz="3200" b="1" dirty="0"/>
              <a:t>  and  tolerant to any situations ;  elevates one’s academic status and allows advancement  to  more  challenging  learning  and job opportunities</a:t>
            </a:r>
            <a:br>
              <a:rPr lang="en-US" sz="5400" dirty="0"/>
            </a:br>
            <a:endParaRPr lang="en-US" sz="5400" dirty="0"/>
          </a:p>
        </p:txBody>
      </p:sp>
      <p:sp>
        <p:nvSpPr>
          <p:cNvPr id="3" name="Subtitle 2"/>
          <p:cNvSpPr>
            <a:spLocks noGrp="1"/>
          </p:cNvSpPr>
          <p:nvPr>
            <p:ph type="subTitle" idx="1"/>
          </p:nvPr>
        </p:nvSpPr>
        <p:spPr>
          <a:xfrm>
            <a:off x="533400" y="4191000"/>
            <a:ext cx="7772400" cy="2667000"/>
          </a:xfrm>
          <a:ln w="76200">
            <a:solidFill>
              <a:srgbClr val="FF0000"/>
            </a:solidFill>
          </a:ln>
        </p:spPr>
        <p:txBody>
          <a:bodyPr>
            <a:noAutofit/>
          </a:bodyPr>
          <a:lstStyle/>
          <a:p>
            <a:r>
              <a:rPr lang="en-US" sz="4000" b="1" dirty="0">
                <a:solidFill>
                  <a:schemeClr val="tx1"/>
                </a:solidFill>
              </a:rPr>
              <a:t>Task: Share your rewarding experiences during and after the presentation of your research output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2400"/>
            <a:ext cx="7162800" cy="6477000"/>
          </a:xfrm>
          <a:solidFill>
            <a:schemeClr val="bg1"/>
          </a:solidFill>
          <a:ln w="76200">
            <a:solidFill>
              <a:schemeClr val="tx1"/>
            </a:solidFill>
          </a:ln>
        </p:spPr>
        <p:txBody>
          <a:bodyPr>
            <a:noAutofit/>
          </a:bodyPr>
          <a:lstStyle/>
          <a:p>
            <a:pPr algn="l"/>
            <a:r>
              <a:rPr lang="en-US" sz="5400" b="1" dirty="0">
                <a:latin typeface="Aharoni" pitchFamily="2" charset="-79"/>
                <a:cs typeface="Aharoni" pitchFamily="2" charset="-79"/>
              </a:rPr>
              <a:t>R -</a:t>
            </a:r>
            <a:br>
              <a:rPr lang="en-US" sz="5400" b="1" dirty="0">
                <a:latin typeface="Aharoni" pitchFamily="2" charset="-79"/>
                <a:cs typeface="Aharoni" pitchFamily="2" charset="-79"/>
              </a:rPr>
            </a:br>
            <a:r>
              <a:rPr lang="en-US" sz="5400" b="1" dirty="0">
                <a:latin typeface="Aharoni" pitchFamily="2" charset="-79"/>
                <a:cs typeface="Aharoni" pitchFamily="2" charset="-79"/>
              </a:rPr>
              <a:t>E - </a:t>
            </a:r>
            <a:br>
              <a:rPr lang="en-US" sz="5400" b="1" dirty="0">
                <a:latin typeface="Aharoni" pitchFamily="2" charset="-79"/>
                <a:cs typeface="Aharoni" pitchFamily="2" charset="-79"/>
              </a:rPr>
            </a:br>
            <a:r>
              <a:rPr lang="en-US" sz="5400" b="1" dirty="0">
                <a:latin typeface="Aharoni" pitchFamily="2" charset="-79"/>
                <a:cs typeface="Aharoni" pitchFamily="2" charset="-79"/>
              </a:rPr>
              <a:t>S -</a:t>
            </a:r>
            <a:br>
              <a:rPr lang="en-US" sz="5400" b="1" dirty="0">
                <a:latin typeface="Aharoni" pitchFamily="2" charset="-79"/>
                <a:cs typeface="Aharoni" pitchFamily="2" charset="-79"/>
              </a:rPr>
            </a:br>
            <a:r>
              <a:rPr lang="en-US" sz="5400" b="1" dirty="0">
                <a:latin typeface="Aharoni" pitchFamily="2" charset="-79"/>
                <a:cs typeface="Aharoni" pitchFamily="2" charset="-79"/>
              </a:rPr>
              <a:t>E -</a:t>
            </a:r>
            <a:br>
              <a:rPr lang="en-US" sz="5400" b="1" dirty="0">
                <a:latin typeface="Aharoni" pitchFamily="2" charset="-79"/>
                <a:cs typeface="Aharoni" pitchFamily="2" charset="-79"/>
              </a:rPr>
            </a:br>
            <a:r>
              <a:rPr lang="en-US" sz="5400" b="1" dirty="0">
                <a:latin typeface="Aharoni" pitchFamily="2" charset="-79"/>
                <a:cs typeface="Aharoni" pitchFamily="2" charset="-79"/>
              </a:rPr>
              <a:t>A -</a:t>
            </a:r>
            <a:br>
              <a:rPr lang="en-US" sz="5400" b="1" dirty="0">
                <a:latin typeface="Aharoni" pitchFamily="2" charset="-79"/>
                <a:cs typeface="Aharoni" pitchFamily="2" charset="-79"/>
              </a:rPr>
            </a:br>
            <a:r>
              <a:rPr lang="en-US" sz="5400" b="1" dirty="0">
                <a:latin typeface="Aharoni" pitchFamily="2" charset="-79"/>
                <a:cs typeface="Aharoni" pitchFamily="2" charset="-79"/>
              </a:rPr>
              <a:t>R -</a:t>
            </a:r>
            <a:br>
              <a:rPr lang="en-US" sz="5400" b="1" dirty="0">
                <a:latin typeface="Aharoni" pitchFamily="2" charset="-79"/>
                <a:cs typeface="Aharoni" pitchFamily="2" charset="-79"/>
              </a:rPr>
            </a:br>
            <a:r>
              <a:rPr lang="en-US" sz="5400" b="1" dirty="0">
                <a:latin typeface="Aharoni" pitchFamily="2" charset="-79"/>
                <a:cs typeface="Aharoni" pitchFamily="2" charset="-79"/>
              </a:rPr>
              <a:t>C -</a:t>
            </a:r>
            <a:br>
              <a:rPr lang="en-US" sz="5400" b="1" dirty="0">
                <a:latin typeface="Aharoni" pitchFamily="2" charset="-79"/>
                <a:cs typeface="Aharoni" pitchFamily="2" charset="-79"/>
              </a:rPr>
            </a:br>
            <a:r>
              <a:rPr lang="en-US" sz="5400" b="1" dirty="0">
                <a:latin typeface="Aharoni" pitchFamily="2" charset="-79"/>
                <a:cs typeface="Aharoni" pitchFamily="2" charset="-79"/>
              </a:rPr>
              <a:t>H -</a:t>
            </a:r>
          </a:p>
        </p:txBody>
      </p:sp>
      <p:sp>
        <p:nvSpPr>
          <p:cNvPr id="3" name="Subtitle 2"/>
          <p:cNvSpPr>
            <a:spLocks noGrp="1"/>
          </p:cNvSpPr>
          <p:nvPr>
            <p:ph type="subTitle" idx="1"/>
          </p:nvPr>
        </p:nvSpPr>
        <p:spPr/>
        <p:txBody>
          <a:bodyPr/>
          <a:lstStyle/>
          <a:p>
            <a:endParaRPr lang="en-US" dirty="0"/>
          </a:p>
          <a:p>
            <a:endParaRPr lang="en-US" dirty="0"/>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1219199"/>
          </a:xfrm>
          <a:solidFill>
            <a:schemeClr val="bg1"/>
          </a:solidFill>
          <a:ln w="76200">
            <a:solidFill>
              <a:schemeClr val="tx1"/>
            </a:solidFill>
          </a:ln>
        </p:spPr>
        <p:txBody>
          <a:bodyPr>
            <a:noAutofit/>
          </a:bodyPr>
          <a:lstStyle/>
          <a:p>
            <a:r>
              <a:rPr lang="en-US" sz="11500" b="1" dirty="0">
                <a:solidFill>
                  <a:srgbClr val="FF0000"/>
                </a:solidFill>
              </a:rPr>
              <a:t>WRITESHOP</a:t>
            </a:r>
          </a:p>
        </p:txBody>
      </p:sp>
      <p:sp>
        <p:nvSpPr>
          <p:cNvPr id="3" name="Subtitle 2"/>
          <p:cNvSpPr>
            <a:spLocks noGrp="1"/>
          </p:cNvSpPr>
          <p:nvPr>
            <p:ph type="subTitle" idx="1"/>
          </p:nvPr>
        </p:nvSpPr>
        <p:spPr>
          <a:xfrm>
            <a:off x="609600" y="1600200"/>
            <a:ext cx="7696200" cy="4800600"/>
          </a:xfrm>
          <a:solidFill>
            <a:schemeClr val="bg1"/>
          </a:solidFill>
          <a:ln w="76200">
            <a:solidFill>
              <a:srgbClr val="FF0000"/>
            </a:solidFill>
          </a:ln>
        </p:spPr>
        <p:txBody>
          <a:bodyPr>
            <a:noAutofit/>
          </a:bodyPr>
          <a:lstStyle/>
          <a:p>
            <a:pPr algn="l"/>
            <a:r>
              <a:rPr lang="en-US" sz="3600" b="1" dirty="0">
                <a:solidFill>
                  <a:schemeClr val="tx1"/>
                </a:solidFill>
                <a:latin typeface="Aharoni" pitchFamily="2" charset="-79"/>
                <a:cs typeface="Aharoni" pitchFamily="2" charset="-79"/>
              </a:rPr>
              <a:t>1. Why is there a need to conduct research?</a:t>
            </a:r>
          </a:p>
          <a:p>
            <a:pPr algn="l"/>
            <a:r>
              <a:rPr lang="en-US" sz="3600" b="1" dirty="0">
                <a:solidFill>
                  <a:schemeClr val="tx1"/>
                </a:solidFill>
                <a:latin typeface="Aharoni" pitchFamily="2" charset="-79"/>
                <a:cs typeface="Aharoni" pitchFamily="2" charset="-79"/>
              </a:rPr>
              <a:t>2. What practical benefits can you get from research?</a:t>
            </a:r>
          </a:p>
          <a:p>
            <a:pPr algn="l"/>
            <a:r>
              <a:rPr lang="en-US" sz="3600" b="1" dirty="0">
                <a:solidFill>
                  <a:schemeClr val="tx1"/>
                </a:solidFill>
                <a:latin typeface="Aharoni" pitchFamily="2" charset="-79"/>
                <a:cs typeface="Aharoni" pitchFamily="2" charset="-79"/>
              </a:rPr>
              <a:t>3.  If you are an athlete or an artist, do you still need to conduct research? Why or why not?</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305800" cy="990599"/>
          </a:xfrm>
          <a:solidFill>
            <a:schemeClr val="bg1"/>
          </a:solidFill>
          <a:ln w="76200">
            <a:solidFill>
              <a:srgbClr val="FF0000"/>
            </a:solidFill>
          </a:ln>
        </p:spPr>
        <p:txBody>
          <a:bodyPr>
            <a:noAutofit/>
          </a:bodyPr>
          <a:lstStyle/>
          <a:p>
            <a:r>
              <a:rPr lang="en-US" sz="8000" b="1" dirty="0"/>
              <a:t>T  A  S  K</a:t>
            </a:r>
          </a:p>
        </p:txBody>
      </p:sp>
      <p:sp>
        <p:nvSpPr>
          <p:cNvPr id="3" name="Subtitle 2"/>
          <p:cNvSpPr>
            <a:spLocks noGrp="1"/>
          </p:cNvSpPr>
          <p:nvPr>
            <p:ph type="subTitle" idx="1"/>
          </p:nvPr>
        </p:nvSpPr>
        <p:spPr>
          <a:xfrm>
            <a:off x="381000" y="1981200"/>
            <a:ext cx="8305800" cy="4572000"/>
          </a:xfrm>
          <a:solidFill>
            <a:schemeClr val="bg1"/>
          </a:solidFill>
          <a:ln w="76200">
            <a:solidFill>
              <a:srgbClr val="FF0000"/>
            </a:solidFill>
          </a:ln>
        </p:spPr>
        <p:txBody>
          <a:bodyPr>
            <a:normAutofit/>
          </a:bodyPr>
          <a:lstStyle/>
          <a:p>
            <a:pPr algn="l"/>
            <a:r>
              <a:rPr lang="en-US" sz="2400" b="1" dirty="0">
                <a:solidFill>
                  <a:schemeClr val="tx1"/>
                </a:solidFill>
              </a:rPr>
              <a:t>Track: Academic</a:t>
            </a:r>
          </a:p>
          <a:p>
            <a:pPr algn="just"/>
            <a:r>
              <a:rPr lang="en-US" sz="2400" dirty="0">
                <a:solidFill>
                  <a:schemeClr val="tx1"/>
                </a:solidFill>
              </a:rPr>
              <a:t>	</a:t>
            </a:r>
            <a:r>
              <a:rPr lang="en-US" sz="2400" dirty="0">
                <a:solidFill>
                  <a:schemeClr val="tx1"/>
                </a:solidFill>
                <a:latin typeface="Aharoni" pitchFamily="2" charset="-79"/>
                <a:cs typeface="Aharoni" pitchFamily="2" charset="-79"/>
              </a:rPr>
              <a:t>Your community is currently facing an environmental problem on waste disposal. As a survey specialist, your task is to gather data by conducting interviews and observation. You may interview any official (</a:t>
            </a:r>
            <a:r>
              <a:rPr lang="en-US" sz="2400" dirty="0" err="1">
                <a:solidFill>
                  <a:schemeClr val="tx1"/>
                </a:solidFill>
                <a:latin typeface="Aharoni" pitchFamily="2" charset="-79"/>
                <a:cs typeface="Aharoni" pitchFamily="2" charset="-79"/>
              </a:rPr>
              <a:t>barangay</a:t>
            </a:r>
            <a:r>
              <a:rPr lang="en-US" sz="2400" dirty="0">
                <a:solidFill>
                  <a:schemeClr val="tx1"/>
                </a:solidFill>
                <a:latin typeface="Aharoni" pitchFamily="2" charset="-79"/>
                <a:cs typeface="Aharoni" pitchFamily="2" charset="-79"/>
              </a:rPr>
              <a:t> captain or councilor), the waste management officer, and some residents of the community. Make sure you have a list of questions and observation form before the actual conduct of the data gathering. Your narrative report should be well written with emphasis on the possible solutions to solve the waste disposal problem in the community.</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13800" dirty="0">
                <a:solidFill>
                  <a:srgbClr val="FF0000"/>
                </a:solidFill>
              </a:rPr>
              <a:t>END</a:t>
            </a:r>
            <a:br>
              <a:rPr lang="en-US" sz="13800" dirty="0">
                <a:solidFill>
                  <a:srgbClr val="FF0000"/>
                </a:solidFill>
              </a:rPr>
            </a:br>
            <a:r>
              <a:rPr lang="en-US" sz="13800" dirty="0">
                <a:solidFill>
                  <a:srgbClr val="FF0000"/>
                </a:solidFill>
              </a:rPr>
              <a:t> OF SESSION</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1470025"/>
          </a:xfrm>
          <a:solidFill>
            <a:schemeClr val="bg1"/>
          </a:solidFill>
          <a:ln w="76200">
            <a:solidFill>
              <a:srgbClr val="FF0000"/>
            </a:solidFill>
          </a:ln>
        </p:spPr>
        <p:txBody>
          <a:bodyPr/>
          <a:lstStyle/>
          <a:p>
            <a:r>
              <a:rPr lang="en-US" b="1" dirty="0"/>
              <a:t>CHARACTERISTICS OF GOOD RESEARCH</a:t>
            </a:r>
          </a:p>
        </p:txBody>
      </p:sp>
      <p:sp>
        <p:nvSpPr>
          <p:cNvPr id="3" name="Subtitle 2"/>
          <p:cNvSpPr>
            <a:spLocks noGrp="1"/>
          </p:cNvSpPr>
          <p:nvPr>
            <p:ph type="subTitle" idx="1"/>
          </p:nvPr>
        </p:nvSpPr>
        <p:spPr>
          <a:xfrm>
            <a:off x="990600" y="2667000"/>
            <a:ext cx="7315200" cy="2971800"/>
          </a:xfrm>
          <a:solidFill>
            <a:schemeClr val="bg1"/>
          </a:solidFill>
          <a:ln w="76200">
            <a:solidFill>
              <a:srgbClr val="FF0000"/>
            </a:solidFill>
          </a:ln>
        </p:spPr>
        <p:txBody>
          <a:bodyPr>
            <a:noAutofit/>
          </a:bodyPr>
          <a:lstStyle/>
          <a:p>
            <a:r>
              <a:rPr lang="en-US" sz="8000" b="1" dirty="0">
                <a:solidFill>
                  <a:schemeClr val="tx1"/>
                </a:solidFill>
              </a:rPr>
              <a:t>THINK – PAIR - SHARE</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400799"/>
          </a:xfrm>
          <a:ln w="76200">
            <a:solidFill>
              <a:schemeClr val="tx1"/>
            </a:solidFill>
          </a:ln>
        </p:spPr>
        <p:txBody>
          <a:bodyPr/>
          <a:lstStyle/>
          <a:p>
            <a:endParaRPr lang="en-US" dirty="0"/>
          </a:p>
        </p:txBody>
      </p:sp>
      <p:sp>
        <p:nvSpPr>
          <p:cNvPr id="3" name="Subtitle 2"/>
          <p:cNvSpPr>
            <a:spLocks noGrp="1"/>
          </p:cNvSpPr>
          <p:nvPr>
            <p:ph type="subTitle" idx="1"/>
          </p:nvPr>
        </p:nvSpPr>
        <p:spPr/>
        <p:txBody>
          <a:bodyPr>
            <a:normAutofit/>
          </a:bodyPr>
          <a:lstStyle/>
          <a:p>
            <a:pPr>
              <a:buFont typeface="Arial" pitchFamily="34" charset="0"/>
              <a:buChar char="•"/>
            </a:pPr>
            <a:endParaRPr lang="en-US" dirty="0"/>
          </a:p>
          <a:p>
            <a:pPr>
              <a:buFont typeface="Arial" pitchFamily="34" charset="0"/>
              <a:buChar char="•"/>
            </a:pPr>
            <a:endParaRPr lang="en-US" dirty="0"/>
          </a:p>
          <a:p>
            <a:endParaRPr lang="en-US" dirty="0">
              <a:solidFill>
                <a:schemeClr val="tx1"/>
              </a:solidFill>
            </a:endParaRPr>
          </a:p>
        </p:txBody>
      </p:sp>
      <p:sp>
        <p:nvSpPr>
          <p:cNvPr id="4" name="Rectangle 3"/>
          <p:cNvSpPr/>
          <p:nvPr/>
        </p:nvSpPr>
        <p:spPr>
          <a:xfrm>
            <a:off x="2971800" y="2971800"/>
            <a:ext cx="2667000" cy="1524000"/>
          </a:xfrm>
          <a:prstGeom prst="rect">
            <a:avLst/>
          </a:prstGeom>
          <a:solidFill>
            <a:srgbClr val="FF3399"/>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CHARACTERISTIC OF GOOD RESEARCH</a:t>
            </a:r>
          </a:p>
        </p:txBody>
      </p:sp>
      <p:sp>
        <p:nvSpPr>
          <p:cNvPr id="8" name="Oval 7"/>
          <p:cNvSpPr/>
          <p:nvPr/>
        </p:nvSpPr>
        <p:spPr>
          <a:xfrm>
            <a:off x="152400" y="1828800"/>
            <a:ext cx="2590800" cy="1676400"/>
          </a:xfrm>
          <a:prstGeom prst="ellipse">
            <a:avLst/>
          </a:prstGeom>
          <a:solidFill>
            <a:srgbClr val="FFFF00"/>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EMPIRICAL</a:t>
            </a:r>
          </a:p>
        </p:txBody>
      </p:sp>
      <p:sp>
        <p:nvSpPr>
          <p:cNvPr id="9" name="Hexagon 8"/>
          <p:cNvSpPr/>
          <p:nvPr/>
        </p:nvSpPr>
        <p:spPr>
          <a:xfrm>
            <a:off x="3581400" y="304800"/>
            <a:ext cx="2514600" cy="1524000"/>
          </a:xfrm>
          <a:prstGeom prst="hexagon">
            <a:avLst/>
          </a:prstGeom>
          <a:solidFill>
            <a:srgbClr val="FFFF00"/>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ANALYTICAL</a:t>
            </a:r>
          </a:p>
        </p:txBody>
      </p:sp>
      <p:sp>
        <p:nvSpPr>
          <p:cNvPr id="10" name="Teardrop 9"/>
          <p:cNvSpPr/>
          <p:nvPr/>
        </p:nvSpPr>
        <p:spPr>
          <a:xfrm>
            <a:off x="6400800" y="1676400"/>
            <a:ext cx="2438400" cy="1524000"/>
          </a:xfrm>
          <a:prstGeom prst="teardrop">
            <a:avLst/>
          </a:prstGeom>
          <a:solidFill>
            <a:srgbClr val="FFFF00"/>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CYCLICAL</a:t>
            </a:r>
          </a:p>
        </p:txBody>
      </p:sp>
      <p:sp>
        <p:nvSpPr>
          <p:cNvPr id="11" name="Trapezoid 10"/>
          <p:cNvSpPr/>
          <p:nvPr/>
        </p:nvSpPr>
        <p:spPr>
          <a:xfrm>
            <a:off x="609600" y="4724400"/>
            <a:ext cx="2895600" cy="1600200"/>
          </a:xfrm>
          <a:prstGeom prst="trapezoid">
            <a:avLst/>
          </a:prstGeom>
          <a:solidFill>
            <a:srgbClr val="FFFF00"/>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SYSTEMATIC</a:t>
            </a:r>
          </a:p>
        </p:txBody>
      </p:sp>
      <p:sp>
        <p:nvSpPr>
          <p:cNvPr id="12" name="Parallelogram 11"/>
          <p:cNvSpPr/>
          <p:nvPr/>
        </p:nvSpPr>
        <p:spPr>
          <a:xfrm>
            <a:off x="5791200" y="4648200"/>
            <a:ext cx="2667000" cy="1676400"/>
          </a:xfrm>
          <a:prstGeom prst="parallelogram">
            <a:avLst/>
          </a:prstGeom>
          <a:solidFill>
            <a:srgbClr val="FFFF00"/>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ORIGINAL</a:t>
            </a:r>
          </a:p>
        </p:txBody>
      </p:sp>
      <p:cxnSp>
        <p:nvCxnSpPr>
          <p:cNvPr id="14" name="Straight Connector 13"/>
          <p:cNvCxnSpPr/>
          <p:nvPr/>
        </p:nvCxnSpPr>
        <p:spPr>
          <a:xfrm flipV="1">
            <a:off x="5638800" y="3124200"/>
            <a:ext cx="1500096" cy="375584"/>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6" name="Straight Connector 15"/>
          <p:cNvCxnSpPr>
            <a:stCxn id="4" idx="0"/>
          </p:cNvCxnSpPr>
          <p:nvPr/>
        </p:nvCxnSpPr>
        <p:spPr>
          <a:xfrm rot="5400000" flipH="1" flipV="1">
            <a:off x="3867150" y="2266950"/>
            <a:ext cx="1143000" cy="26670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8" name="Straight Connector 17"/>
          <p:cNvCxnSpPr>
            <a:stCxn id="4" idx="1"/>
            <a:endCxn id="8" idx="5"/>
          </p:cNvCxnSpPr>
          <p:nvPr/>
        </p:nvCxnSpPr>
        <p:spPr>
          <a:xfrm flipH="1" flipV="1">
            <a:off x="2363786" y="3259697"/>
            <a:ext cx="608014" cy="474103"/>
          </a:xfrm>
          <a:prstGeom prst="line">
            <a:avLst/>
          </a:prstGeom>
          <a:ln>
            <a:solidFill>
              <a:srgbClr val="FF0000"/>
            </a:solidFill>
          </a:ln>
        </p:spPr>
        <p:style>
          <a:lnRef idx="3">
            <a:schemeClr val="accent6"/>
          </a:lnRef>
          <a:fillRef idx="0">
            <a:schemeClr val="accent6"/>
          </a:fillRef>
          <a:effectRef idx="2">
            <a:schemeClr val="accent6"/>
          </a:effectRef>
          <a:fontRef idx="minor">
            <a:schemeClr val="tx1"/>
          </a:fontRef>
        </p:style>
      </p:cxnSp>
      <p:cxnSp>
        <p:nvCxnSpPr>
          <p:cNvPr id="20" name="Straight Connector 19"/>
          <p:cNvCxnSpPr/>
          <p:nvPr/>
        </p:nvCxnSpPr>
        <p:spPr>
          <a:xfrm rot="5400000">
            <a:off x="3090867" y="4757733"/>
            <a:ext cx="1181099" cy="657234"/>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22" name="Straight Connector 21"/>
          <p:cNvCxnSpPr>
            <a:endCxn id="12" idx="5"/>
          </p:cNvCxnSpPr>
          <p:nvPr/>
        </p:nvCxnSpPr>
        <p:spPr>
          <a:xfrm>
            <a:off x="4800600" y="4495800"/>
            <a:ext cx="1200150" cy="990600"/>
          </a:xfrm>
          <a:prstGeom prst="line">
            <a:avLst/>
          </a:prstGeom>
          <a:ln>
            <a:solidFill>
              <a:srgbClr val="FF0000"/>
            </a:solidFill>
          </a:ln>
        </p:spPr>
        <p:style>
          <a:lnRef idx="3">
            <a:schemeClr val="accent3"/>
          </a:lnRef>
          <a:fillRef idx="0">
            <a:schemeClr val="accent3"/>
          </a:fillRef>
          <a:effectRef idx="2">
            <a:schemeClr val="accent3"/>
          </a:effectRef>
          <a:fontRef idx="minor">
            <a:schemeClr val="tx1"/>
          </a:fontRef>
        </p:style>
      </p:cxn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1"/>
            <a:ext cx="7772400" cy="990600"/>
          </a:xfrm>
          <a:solidFill>
            <a:schemeClr val="bg1"/>
          </a:solidFill>
          <a:ln w="76200">
            <a:solidFill>
              <a:srgbClr val="FF0000"/>
            </a:solidFill>
          </a:ln>
        </p:spPr>
        <p:txBody>
          <a:bodyPr/>
          <a:lstStyle/>
          <a:p>
            <a:r>
              <a:rPr lang="en-US" b="1" dirty="0"/>
              <a:t>RESEARCH PROCESS</a:t>
            </a:r>
          </a:p>
        </p:txBody>
      </p:sp>
      <p:sp>
        <p:nvSpPr>
          <p:cNvPr id="3" name="Subtitle 2"/>
          <p:cNvSpPr>
            <a:spLocks noGrp="1"/>
          </p:cNvSpPr>
          <p:nvPr>
            <p:ph type="subTitle" idx="1"/>
          </p:nvPr>
        </p:nvSpPr>
        <p:spPr>
          <a:xfrm>
            <a:off x="1295400" y="1676400"/>
            <a:ext cx="6400800" cy="4724400"/>
          </a:xfrm>
          <a:solidFill>
            <a:schemeClr val="bg1"/>
          </a:solidFill>
          <a:ln w="76200">
            <a:solidFill>
              <a:srgbClr val="FF0000"/>
            </a:solidFill>
          </a:ln>
        </p:spPr>
        <p:txBody>
          <a:bodyPr>
            <a:normAutofit fontScale="92500" lnSpcReduction="20000"/>
          </a:bodyPr>
          <a:lstStyle/>
          <a:p>
            <a:r>
              <a:rPr lang="en-US" sz="5200" b="1" dirty="0">
                <a:solidFill>
                  <a:schemeClr val="tx1"/>
                </a:solidFill>
              </a:rPr>
              <a:t>REARRANGE THE STEPS</a:t>
            </a:r>
          </a:p>
          <a:p>
            <a:r>
              <a:rPr lang="en-US" sz="5400" b="1" dirty="0">
                <a:solidFill>
                  <a:schemeClr val="tx1">
                    <a:lumMod val="95000"/>
                    <a:lumOff val="5000"/>
                  </a:schemeClr>
                </a:solidFill>
                <a:latin typeface="Agency FB" pitchFamily="34" charset="0"/>
              </a:rPr>
              <a:t>cite documents, gather information , write and revise, define a topic, strategize to save time, recheck the sources , identify the problem </a:t>
            </a:r>
          </a:p>
          <a:p>
            <a:endParaRPr lang="en-US" dirty="0"/>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sp>
        <p:nvSpPr>
          <p:cNvPr id="4" name="Rounded Rectangle 3"/>
          <p:cNvSpPr/>
          <p:nvPr/>
        </p:nvSpPr>
        <p:spPr>
          <a:xfrm>
            <a:off x="3048000" y="304800"/>
            <a:ext cx="3124200" cy="914400"/>
          </a:xfrm>
          <a:prstGeom prst="round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Choose and define a topic.</a:t>
            </a:r>
          </a:p>
        </p:txBody>
      </p:sp>
      <p:sp>
        <p:nvSpPr>
          <p:cNvPr id="5" name="Rounded Rectangle 4"/>
          <p:cNvSpPr/>
          <p:nvPr/>
        </p:nvSpPr>
        <p:spPr>
          <a:xfrm>
            <a:off x="5029200" y="1447800"/>
            <a:ext cx="3886200" cy="1447800"/>
          </a:xfrm>
          <a:prstGeom prst="round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Write the problem statement or general problem that the research aims to answer.</a:t>
            </a:r>
          </a:p>
        </p:txBody>
      </p:sp>
      <p:sp>
        <p:nvSpPr>
          <p:cNvPr id="6" name="Rounded Rectangle 5"/>
          <p:cNvSpPr/>
          <p:nvPr/>
        </p:nvSpPr>
        <p:spPr>
          <a:xfrm>
            <a:off x="5029200" y="3200400"/>
            <a:ext cx="3657600" cy="1752600"/>
          </a:xfrm>
          <a:prstGeom prst="round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Write down all the gathered relevant information in line with the topic and logically organize the outline</a:t>
            </a:r>
            <a:r>
              <a:rPr lang="en-US" dirty="0">
                <a:solidFill>
                  <a:schemeClr val="tx1"/>
                </a:solidFill>
              </a:rPr>
              <a:t>.</a:t>
            </a:r>
          </a:p>
        </p:txBody>
      </p:sp>
      <p:sp>
        <p:nvSpPr>
          <p:cNvPr id="7" name="Rounded Rectangle 6"/>
          <p:cNvSpPr/>
          <p:nvPr/>
        </p:nvSpPr>
        <p:spPr>
          <a:xfrm>
            <a:off x="4800600" y="5105400"/>
            <a:ext cx="4114800" cy="1752600"/>
          </a:xfrm>
          <a:prstGeom prst="round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Develop research strategy to save time and effort in conducting the research.</a:t>
            </a:r>
          </a:p>
        </p:txBody>
      </p:sp>
      <p:sp>
        <p:nvSpPr>
          <p:cNvPr id="8" name="Rounded Rectangle 7"/>
          <p:cNvSpPr/>
          <p:nvPr/>
        </p:nvSpPr>
        <p:spPr>
          <a:xfrm>
            <a:off x="381000" y="5105400"/>
            <a:ext cx="3962400" cy="1752600"/>
          </a:xfrm>
          <a:prstGeom prst="round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Evaluate and check the credibility of the sources employed in the research.</a:t>
            </a:r>
          </a:p>
        </p:txBody>
      </p:sp>
      <p:sp>
        <p:nvSpPr>
          <p:cNvPr id="9" name="Rounded Rectangle 8"/>
          <p:cNvSpPr/>
          <p:nvPr/>
        </p:nvSpPr>
        <p:spPr>
          <a:xfrm>
            <a:off x="685800" y="3429000"/>
            <a:ext cx="3429000" cy="1371600"/>
          </a:xfrm>
          <a:prstGeom prst="round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Write, revise, and check the contents of the paper.</a:t>
            </a:r>
          </a:p>
        </p:txBody>
      </p:sp>
      <p:sp>
        <p:nvSpPr>
          <p:cNvPr id="10" name="Rounded Rectangle 9"/>
          <p:cNvSpPr/>
          <p:nvPr/>
        </p:nvSpPr>
        <p:spPr>
          <a:xfrm>
            <a:off x="228600" y="1371600"/>
            <a:ext cx="3962400" cy="1600200"/>
          </a:xfrm>
          <a:prstGeom prst="round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Cite documents or sources properly to be able to establish the credibility of the research.</a:t>
            </a:r>
          </a:p>
        </p:txBody>
      </p:sp>
      <p:cxnSp>
        <p:nvCxnSpPr>
          <p:cNvPr id="24" name="Straight Arrow Connector 23"/>
          <p:cNvCxnSpPr/>
          <p:nvPr/>
        </p:nvCxnSpPr>
        <p:spPr>
          <a:xfrm>
            <a:off x="6172200" y="609600"/>
            <a:ext cx="838200" cy="762000"/>
          </a:xfrm>
          <a:prstGeom prst="straightConnector1">
            <a:avLst/>
          </a:prstGeom>
          <a:ln w="76200">
            <a:solidFill>
              <a:schemeClr val="tx1"/>
            </a:solidFill>
            <a:tailEnd type="arrow"/>
          </a:ln>
        </p:spPr>
        <p:style>
          <a:lnRef idx="3">
            <a:schemeClr val="accent4"/>
          </a:lnRef>
          <a:fillRef idx="0">
            <a:schemeClr val="accent4"/>
          </a:fillRef>
          <a:effectRef idx="2">
            <a:schemeClr val="accent4"/>
          </a:effectRef>
          <a:fontRef idx="minor">
            <a:schemeClr val="tx1"/>
          </a:fontRef>
        </p:style>
      </p:cxnSp>
      <p:cxnSp>
        <p:nvCxnSpPr>
          <p:cNvPr id="26" name="Straight Arrow Connector 25"/>
          <p:cNvCxnSpPr>
            <a:stCxn id="5" idx="2"/>
          </p:cNvCxnSpPr>
          <p:nvPr/>
        </p:nvCxnSpPr>
        <p:spPr>
          <a:xfrm rot="16200000" flipH="1">
            <a:off x="6877050" y="2990850"/>
            <a:ext cx="228600" cy="38100"/>
          </a:xfrm>
          <a:prstGeom prst="straightConnector1">
            <a:avLst/>
          </a:prstGeom>
          <a:ln w="76200">
            <a:solidFill>
              <a:schemeClr val="tx1"/>
            </a:solidFill>
            <a:tailEnd type="arrow"/>
          </a:ln>
        </p:spPr>
        <p:style>
          <a:lnRef idx="3">
            <a:schemeClr val="accent6"/>
          </a:lnRef>
          <a:fillRef idx="0">
            <a:schemeClr val="accent6"/>
          </a:fillRef>
          <a:effectRef idx="2">
            <a:schemeClr val="accent6"/>
          </a:effectRef>
          <a:fontRef idx="minor">
            <a:schemeClr val="tx1"/>
          </a:fontRef>
        </p:style>
      </p:cxnSp>
      <p:cxnSp>
        <p:nvCxnSpPr>
          <p:cNvPr id="28" name="Straight Arrow Connector 27"/>
          <p:cNvCxnSpPr/>
          <p:nvPr/>
        </p:nvCxnSpPr>
        <p:spPr>
          <a:xfrm>
            <a:off x="8686800" y="4038600"/>
            <a:ext cx="152400" cy="1005840"/>
          </a:xfrm>
          <a:prstGeom prst="straightConnector1">
            <a:avLst/>
          </a:prstGeom>
          <a:ln w="76200">
            <a:solidFill>
              <a:schemeClr val="tx1"/>
            </a:solidFill>
            <a:tailEnd type="arrow"/>
          </a:ln>
        </p:spPr>
        <p:style>
          <a:lnRef idx="3">
            <a:schemeClr val="accent6"/>
          </a:lnRef>
          <a:fillRef idx="0">
            <a:schemeClr val="accent6"/>
          </a:fillRef>
          <a:effectRef idx="2">
            <a:schemeClr val="accent6"/>
          </a:effectRef>
          <a:fontRef idx="minor">
            <a:schemeClr val="tx1"/>
          </a:fontRef>
        </p:style>
      </p:cxnSp>
      <p:cxnSp>
        <p:nvCxnSpPr>
          <p:cNvPr id="30" name="Straight Arrow Connector 29"/>
          <p:cNvCxnSpPr>
            <a:cxnSpLocks/>
          </p:cNvCxnSpPr>
          <p:nvPr/>
        </p:nvCxnSpPr>
        <p:spPr>
          <a:xfrm rot="10800000">
            <a:off x="4343400" y="6018211"/>
            <a:ext cx="457200" cy="1588"/>
          </a:xfrm>
          <a:prstGeom prst="straightConnector1">
            <a:avLst/>
          </a:prstGeom>
          <a:ln w="76200">
            <a:solidFill>
              <a:schemeClr val="tx1"/>
            </a:solidFill>
            <a:tailEnd type="arrow"/>
          </a:ln>
        </p:spPr>
        <p:style>
          <a:lnRef idx="3">
            <a:schemeClr val="accent6"/>
          </a:lnRef>
          <a:fillRef idx="0">
            <a:schemeClr val="accent6"/>
          </a:fillRef>
          <a:effectRef idx="2">
            <a:schemeClr val="accent6"/>
          </a:effectRef>
          <a:fontRef idx="minor">
            <a:schemeClr val="tx1"/>
          </a:fontRef>
        </p:style>
      </p:cxnSp>
      <p:cxnSp>
        <p:nvCxnSpPr>
          <p:cNvPr id="32" name="Straight Arrow Connector 31"/>
          <p:cNvCxnSpPr>
            <a:stCxn id="8" idx="0"/>
            <a:endCxn id="9" idx="2"/>
          </p:cNvCxnSpPr>
          <p:nvPr/>
        </p:nvCxnSpPr>
        <p:spPr>
          <a:xfrm rot="5400000" flipH="1" flipV="1">
            <a:off x="2228850" y="4933950"/>
            <a:ext cx="304800" cy="38100"/>
          </a:xfrm>
          <a:prstGeom prst="straightConnector1">
            <a:avLst/>
          </a:prstGeom>
          <a:ln w="76200">
            <a:solidFill>
              <a:schemeClr val="tx1"/>
            </a:solidFill>
            <a:tailEnd type="arrow"/>
          </a:ln>
        </p:spPr>
        <p:style>
          <a:lnRef idx="3">
            <a:schemeClr val="accent6"/>
          </a:lnRef>
          <a:fillRef idx="0">
            <a:schemeClr val="accent6"/>
          </a:fillRef>
          <a:effectRef idx="2">
            <a:schemeClr val="accent6"/>
          </a:effectRef>
          <a:fontRef idx="minor">
            <a:schemeClr val="tx1"/>
          </a:fontRef>
        </p:style>
      </p:cxnSp>
      <p:cxnSp>
        <p:nvCxnSpPr>
          <p:cNvPr id="34" name="Straight Arrow Connector 33"/>
          <p:cNvCxnSpPr>
            <a:stCxn id="9" idx="0"/>
          </p:cNvCxnSpPr>
          <p:nvPr/>
        </p:nvCxnSpPr>
        <p:spPr>
          <a:xfrm rot="16200000" flipV="1">
            <a:off x="2190750" y="3219450"/>
            <a:ext cx="381000" cy="38100"/>
          </a:xfrm>
          <a:prstGeom prst="straightConnector1">
            <a:avLst/>
          </a:prstGeom>
          <a:ln w="76200">
            <a:solidFill>
              <a:schemeClr val="tx1"/>
            </a:solidFill>
            <a:tailEnd type="arrow"/>
          </a:ln>
        </p:spPr>
        <p:style>
          <a:lnRef idx="3">
            <a:schemeClr val="accent6"/>
          </a:lnRef>
          <a:fillRef idx="0">
            <a:schemeClr val="accent6"/>
          </a:fillRef>
          <a:effectRef idx="2">
            <a:schemeClr val="accent6"/>
          </a:effectRef>
          <a:fontRef idx="minor">
            <a:schemeClr val="tx1"/>
          </a:fontRef>
        </p:style>
      </p:cxnSp>
      <p:cxnSp>
        <p:nvCxnSpPr>
          <p:cNvPr id="36" name="Straight Arrow Connector 35"/>
          <p:cNvCxnSpPr>
            <a:stCxn id="10" idx="0"/>
          </p:cNvCxnSpPr>
          <p:nvPr/>
        </p:nvCxnSpPr>
        <p:spPr>
          <a:xfrm rot="5400000" flipH="1" flipV="1">
            <a:off x="2286000" y="685800"/>
            <a:ext cx="609600" cy="762000"/>
          </a:xfrm>
          <a:prstGeom prst="straightConnector1">
            <a:avLst/>
          </a:prstGeom>
          <a:ln w="76200">
            <a:solidFill>
              <a:schemeClr val="tx1"/>
            </a:solidFill>
            <a:tailEnd type="arrow"/>
          </a:ln>
        </p:spPr>
        <p:style>
          <a:lnRef idx="3">
            <a:schemeClr val="accent4"/>
          </a:lnRef>
          <a:fillRef idx="0">
            <a:schemeClr val="accent4"/>
          </a:fillRef>
          <a:effectRef idx="2">
            <a:schemeClr val="accent4"/>
          </a:effectRef>
          <a:fontRef idx="minor">
            <a:schemeClr val="tx1"/>
          </a:fontRef>
        </p:style>
      </p:cxn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295400"/>
          </a:xfrm>
          <a:solidFill>
            <a:schemeClr val="bg1"/>
          </a:solidFill>
          <a:ln w="76200">
            <a:solidFill>
              <a:srgbClr val="FF0000"/>
            </a:solidFill>
          </a:ln>
        </p:spPr>
        <p:txBody>
          <a:bodyPr>
            <a:normAutofit/>
          </a:bodyPr>
          <a:lstStyle/>
          <a:p>
            <a:r>
              <a:rPr lang="en-US" sz="7200" b="1" dirty="0"/>
              <a:t>WRITESHOP</a:t>
            </a:r>
          </a:p>
        </p:txBody>
      </p:sp>
      <p:sp>
        <p:nvSpPr>
          <p:cNvPr id="3" name="Subtitle 2"/>
          <p:cNvSpPr>
            <a:spLocks noGrp="1"/>
          </p:cNvSpPr>
          <p:nvPr>
            <p:ph type="subTitle" idx="1"/>
          </p:nvPr>
        </p:nvSpPr>
        <p:spPr>
          <a:xfrm>
            <a:off x="685800" y="2133600"/>
            <a:ext cx="7696200" cy="4495800"/>
          </a:xfrm>
          <a:solidFill>
            <a:schemeClr val="bg1"/>
          </a:solidFill>
          <a:ln w="76200">
            <a:solidFill>
              <a:srgbClr val="FF0000"/>
            </a:solidFill>
          </a:ln>
        </p:spPr>
        <p:txBody>
          <a:bodyPr>
            <a:noAutofit/>
          </a:bodyPr>
          <a:lstStyle/>
          <a:p>
            <a:pPr algn="l"/>
            <a:r>
              <a:rPr lang="en-US" sz="4400" b="1" dirty="0">
                <a:solidFill>
                  <a:schemeClr val="tx1"/>
                </a:solidFill>
                <a:latin typeface="Aharoni" pitchFamily="2" charset="-79"/>
                <a:cs typeface="Aharoni" pitchFamily="2" charset="-79"/>
              </a:rPr>
              <a:t>1.What makes a good research?</a:t>
            </a:r>
          </a:p>
          <a:p>
            <a:pPr algn="l"/>
            <a:r>
              <a:rPr lang="en-US" sz="4400" b="1" dirty="0">
                <a:solidFill>
                  <a:schemeClr val="tx1"/>
                </a:solidFill>
                <a:latin typeface="Aharoni" pitchFamily="2" charset="-79"/>
                <a:cs typeface="Aharoni" pitchFamily="2" charset="-79"/>
              </a:rPr>
              <a:t>2.What is the research process?</a:t>
            </a:r>
          </a:p>
          <a:p>
            <a:pPr algn="l"/>
            <a:r>
              <a:rPr lang="en-US" sz="4400" b="1" dirty="0">
                <a:solidFill>
                  <a:schemeClr val="tx1"/>
                </a:solidFill>
                <a:latin typeface="Aharoni" pitchFamily="2" charset="-79"/>
                <a:cs typeface="Aharoni" pitchFamily="2" charset="-79"/>
              </a:rPr>
              <a:t>3.What are the steps in the process?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066800"/>
          </a:xfrm>
          <a:solidFill>
            <a:schemeClr val="bg1"/>
          </a:solidFill>
          <a:ln w="76200">
            <a:solidFill>
              <a:srgbClr val="FF0000"/>
            </a:solidFill>
          </a:ln>
        </p:spPr>
        <p:txBody>
          <a:bodyPr>
            <a:noAutofit/>
          </a:bodyPr>
          <a:lstStyle/>
          <a:p>
            <a:r>
              <a:rPr lang="en-US" sz="7200" b="1" dirty="0"/>
              <a:t>T  A  S  K</a:t>
            </a:r>
          </a:p>
        </p:txBody>
      </p:sp>
      <p:sp>
        <p:nvSpPr>
          <p:cNvPr id="3" name="Subtitle 2"/>
          <p:cNvSpPr>
            <a:spLocks noGrp="1"/>
          </p:cNvSpPr>
          <p:nvPr>
            <p:ph type="subTitle" idx="1"/>
          </p:nvPr>
        </p:nvSpPr>
        <p:spPr>
          <a:xfrm>
            <a:off x="304800" y="1828800"/>
            <a:ext cx="8534400" cy="4876800"/>
          </a:xfrm>
          <a:solidFill>
            <a:schemeClr val="bg1"/>
          </a:solidFill>
          <a:ln w="76200">
            <a:solidFill>
              <a:srgbClr val="FF0000"/>
            </a:solidFill>
          </a:ln>
        </p:spPr>
        <p:txBody>
          <a:bodyPr>
            <a:normAutofit lnSpcReduction="10000"/>
          </a:bodyPr>
          <a:lstStyle/>
          <a:p>
            <a:pPr algn="just"/>
            <a:r>
              <a:rPr lang="en-US" sz="2400" b="1" dirty="0">
                <a:solidFill>
                  <a:schemeClr val="tx1"/>
                </a:solidFill>
                <a:latin typeface="Aharoni" pitchFamily="2" charset="-79"/>
                <a:cs typeface="Aharoni" pitchFamily="2" charset="-79"/>
              </a:rPr>
              <a:t>	</a:t>
            </a:r>
            <a:r>
              <a:rPr lang="en-US" sz="3500" b="1" dirty="0">
                <a:solidFill>
                  <a:schemeClr val="tx1"/>
                </a:solidFill>
                <a:latin typeface="Aharoni" pitchFamily="2" charset="-79"/>
                <a:cs typeface="Aharoni" pitchFamily="2" charset="-79"/>
              </a:rPr>
              <a:t>Research process is an important facet of the entire research. To be more familiar with the process, you may perform the worksheet found in the following link: </a:t>
            </a:r>
            <a:r>
              <a:rPr lang="en-US" sz="3500" b="1" dirty="0">
                <a:solidFill>
                  <a:schemeClr val="tx1"/>
                </a:solidFill>
                <a:latin typeface="Aharoni" pitchFamily="2" charset="-79"/>
                <a:cs typeface="Aharoni" pitchFamily="2" charset="-79"/>
                <a:hlinkClick r:id="rId2"/>
              </a:rPr>
              <a:t>http://www.middlebury.edu/media/view/469160/original/researchprocess-worksheet.doc </a:t>
            </a:r>
            <a:r>
              <a:rPr lang="en-US" sz="3500" b="1" dirty="0">
                <a:solidFill>
                  <a:schemeClr val="tx1"/>
                </a:solidFill>
                <a:latin typeface="Aharoni" pitchFamily="2" charset="-79"/>
                <a:cs typeface="Aharoni" pitchFamily="2" charset="-79"/>
              </a:rPr>
              <a:t>last accessed on 3 September 2015).</a:t>
            </a:r>
            <a:endParaRPr lang="en-US" sz="2800" b="1" dirty="0">
              <a:solidFill>
                <a:schemeClr val="tx1"/>
              </a:solidFill>
              <a:latin typeface="Aharoni" pitchFamily="2" charset="-79"/>
              <a:cs typeface="Aharoni" pitchFamily="2" charset="-79"/>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19199"/>
          </a:xfrm>
          <a:solidFill>
            <a:schemeClr val="bg1"/>
          </a:solidFill>
          <a:ln w="76200">
            <a:solidFill>
              <a:srgbClr val="FF0000"/>
            </a:solidFill>
          </a:ln>
        </p:spPr>
        <p:txBody>
          <a:bodyPr>
            <a:normAutofit/>
          </a:bodyPr>
          <a:lstStyle/>
          <a:p>
            <a:r>
              <a:rPr lang="en-US" sz="6000" b="1" dirty="0"/>
              <a:t>ETHICS IN RESEARCH</a:t>
            </a:r>
          </a:p>
        </p:txBody>
      </p:sp>
      <p:sp>
        <p:nvSpPr>
          <p:cNvPr id="3" name="Subtitle 2"/>
          <p:cNvSpPr>
            <a:spLocks noGrp="1"/>
          </p:cNvSpPr>
          <p:nvPr>
            <p:ph type="subTitle" idx="1"/>
          </p:nvPr>
        </p:nvSpPr>
        <p:spPr>
          <a:xfrm>
            <a:off x="685800" y="1752600"/>
            <a:ext cx="7772400" cy="4648200"/>
          </a:xfrm>
          <a:solidFill>
            <a:schemeClr val="bg1"/>
          </a:solidFill>
          <a:ln w="76200">
            <a:solidFill>
              <a:srgbClr val="FF0000"/>
            </a:solidFill>
          </a:ln>
        </p:spPr>
        <p:txBody>
          <a:bodyPr numCol="2">
            <a:normAutofit/>
          </a:bodyPr>
          <a:lstStyle/>
          <a:p>
            <a:pPr algn="l">
              <a:buFont typeface="Arial" pitchFamily="34" charset="0"/>
              <a:buChar char="•"/>
            </a:pPr>
            <a:r>
              <a:rPr lang="en-US" sz="2400" dirty="0">
                <a:solidFill>
                  <a:schemeClr val="tx1"/>
                </a:solidFill>
              </a:rPr>
              <a:t> </a:t>
            </a:r>
            <a:r>
              <a:rPr lang="en-US" dirty="0">
                <a:solidFill>
                  <a:schemeClr val="tx1"/>
                </a:solidFill>
                <a:latin typeface="Aharoni" pitchFamily="2" charset="-79"/>
                <a:cs typeface="Aharoni" pitchFamily="2" charset="-79"/>
              </a:rPr>
              <a:t>Honesty		</a:t>
            </a:r>
          </a:p>
          <a:p>
            <a:pPr algn="l">
              <a:buFont typeface="Arial" pitchFamily="34" charset="0"/>
              <a:buChar char="•"/>
            </a:pPr>
            <a:r>
              <a:rPr lang="en-US" dirty="0">
                <a:solidFill>
                  <a:schemeClr val="tx1"/>
                </a:solidFill>
                <a:latin typeface="Aharoni" pitchFamily="2" charset="-79"/>
                <a:cs typeface="Aharoni" pitchFamily="2" charset="-79"/>
              </a:rPr>
              <a:t> Objectivity</a:t>
            </a:r>
          </a:p>
          <a:p>
            <a:pPr algn="l">
              <a:buFont typeface="Arial" pitchFamily="34" charset="0"/>
              <a:buChar char="•"/>
            </a:pPr>
            <a:r>
              <a:rPr lang="en-US" dirty="0">
                <a:solidFill>
                  <a:schemeClr val="tx1"/>
                </a:solidFill>
                <a:latin typeface="Aharoni" pitchFamily="2" charset="-79"/>
                <a:cs typeface="Aharoni" pitchFamily="2" charset="-79"/>
              </a:rPr>
              <a:t> Integrity</a:t>
            </a:r>
          </a:p>
          <a:p>
            <a:pPr algn="l">
              <a:buFont typeface="Arial" pitchFamily="34" charset="0"/>
              <a:buChar char="•"/>
            </a:pPr>
            <a:r>
              <a:rPr lang="en-US" dirty="0">
                <a:solidFill>
                  <a:schemeClr val="tx1"/>
                </a:solidFill>
                <a:latin typeface="Aharoni" pitchFamily="2" charset="-79"/>
                <a:cs typeface="Aharoni" pitchFamily="2" charset="-79"/>
              </a:rPr>
              <a:t> Carefulness</a:t>
            </a:r>
          </a:p>
          <a:p>
            <a:pPr algn="l">
              <a:buFont typeface="Arial" pitchFamily="34" charset="0"/>
              <a:buChar char="•"/>
            </a:pPr>
            <a:r>
              <a:rPr lang="en-US" dirty="0">
                <a:solidFill>
                  <a:schemeClr val="tx1"/>
                </a:solidFill>
                <a:latin typeface="Aharoni" pitchFamily="2" charset="-79"/>
                <a:cs typeface="Aharoni" pitchFamily="2" charset="-79"/>
              </a:rPr>
              <a:t> Openness</a:t>
            </a:r>
          </a:p>
          <a:p>
            <a:pPr algn="l">
              <a:buFont typeface="Arial" pitchFamily="34" charset="0"/>
              <a:buChar char="•"/>
            </a:pPr>
            <a:r>
              <a:rPr lang="en-US" dirty="0">
                <a:solidFill>
                  <a:schemeClr val="tx1"/>
                </a:solidFill>
                <a:latin typeface="Aharoni" pitchFamily="2" charset="-79"/>
                <a:cs typeface="Aharoni" pitchFamily="2" charset="-79"/>
              </a:rPr>
              <a:t> Respect for Intellectual      Property</a:t>
            </a:r>
          </a:p>
          <a:p>
            <a:pPr algn="l">
              <a:buFont typeface="Arial" pitchFamily="34" charset="0"/>
              <a:buChar char="•"/>
            </a:pPr>
            <a:r>
              <a:rPr lang="en-US" dirty="0">
                <a:solidFill>
                  <a:schemeClr val="tx1"/>
                </a:solidFill>
                <a:latin typeface="Aharoni" pitchFamily="2" charset="-79"/>
                <a:cs typeface="Aharoni" pitchFamily="2" charset="-79"/>
              </a:rPr>
              <a:t> Confidentiality</a:t>
            </a:r>
          </a:p>
          <a:p>
            <a:pPr algn="l">
              <a:buFont typeface="Arial" pitchFamily="34" charset="0"/>
              <a:buChar char="•"/>
            </a:pPr>
            <a:r>
              <a:rPr lang="en-US" dirty="0">
                <a:solidFill>
                  <a:schemeClr val="tx1"/>
                </a:solidFill>
                <a:latin typeface="Aharoni" pitchFamily="2" charset="-79"/>
                <a:cs typeface="Aharoni" pitchFamily="2" charset="-79"/>
              </a:rPr>
              <a:t> Social    Responsibility</a:t>
            </a:r>
          </a:p>
          <a:p>
            <a:pPr algn="l">
              <a:buFont typeface="Arial" pitchFamily="34" charset="0"/>
              <a:buChar char="•"/>
            </a:pPr>
            <a:r>
              <a:rPr lang="en-US" dirty="0">
                <a:solidFill>
                  <a:schemeClr val="tx1"/>
                </a:solidFill>
                <a:latin typeface="Aharoni" pitchFamily="2" charset="-79"/>
                <a:cs typeface="Aharoni" pitchFamily="2" charset="-79"/>
              </a:rPr>
              <a:t> Competence</a:t>
            </a:r>
          </a:p>
          <a:p>
            <a:pPr algn="l">
              <a:buFont typeface="Arial" pitchFamily="34" charset="0"/>
              <a:buChar char="•"/>
            </a:pPr>
            <a:r>
              <a:rPr lang="en-US" dirty="0">
                <a:solidFill>
                  <a:schemeClr val="tx1"/>
                </a:solidFill>
                <a:latin typeface="Aharoni" pitchFamily="2" charset="-79"/>
                <a:cs typeface="Aharoni" pitchFamily="2" charset="-79"/>
              </a:rPr>
              <a:t> Legality</a:t>
            </a:r>
          </a:p>
          <a:p>
            <a:pPr algn="l">
              <a:buFont typeface="Arial" pitchFamily="34" charset="0"/>
              <a:buChar char="•"/>
            </a:pPr>
            <a:r>
              <a:rPr lang="en-US" dirty="0">
                <a:solidFill>
                  <a:schemeClr val="tx1"/>
                </a:solidFill>
                <a:latin typeface="Aharoni" pitchFamily="2" charset="-79"/>
                <a:cs typeface="Aharoni" pitchFamily="2" charset="-79"/>
              </a:rPr>
              <a:t> Animal Care</a:t>
            </a:r>
          </a:p>
          <a:p>
            <a:pPr algn="l">
              <a:buFont typeface="Arial" pitchFamily="34" charset="0"/>
              <a:buChar char="•"/>
            </a:pPr>
            <a:r>
              <a:rPr lang="en-US" dirty="0">
                <a:solidFill>
                  <a:schemeClr val="tx1"/>
                </a:solidFill>
                <a:latin typeface="Aharoni" pitchFamily="2" charset="-79"/>
                <a:cs typeface="Aharoni" pitchFamily="2" charset="-79"/>
              </a:rPr>
              <a:t> Human Subjects Protection</a:t>
            </a:r>
            <a:endParaRPr lang="en-US" sz="2400" dirty="0">
              <a:solidFill>
                <a:schemeClr val="tx1"/>
              </a:solidFill>
              <a:latin typeface="Aharoni" pitchFamily="2" charset="-79"/>
              <a:cs typeface="Aharoni" pitchFamily="2" charset="-79"/>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7772400" cy="4953000"/>
          </a:xfrm>
          <a:solidFill>
            <a:schemeClr val="bg1"/>
          </a:solidFill>
          <a:ln w="76200">
            <a:solidFill>
              <a:schemeClr val="tx1"/>
            </a:solidFill>
          </a:ln>
        </p:spPr>
        <p:txBody>
          <a:bodyPr>
            <a:noAutofit/>
          </a:bodyPr>
          <a:lstStyle/>
          <a:p>
            <a:r>
              <a:rPr lang="en-US" sz="19900" dirty="0"/>
              <a:t>SHARE</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8382000" cy="838200"/>
          </a:xfrm>
          <a:solidFill>
            <a:schemeClr val="bg1"/>
          </a:solidFill>
          <a:ln w="76200">
            <a:solidFill>
              <a:srgbClr val="FF0000"/>
            </a:solidFill>
          </a:ln>
        </p:spPr>
        <p:txBody>
          <a:bodyPr>
            <a:noAutofit/>
          </a:bodyPr>
          <a:lstStyle/>
          <a:p>
            <a:r>
              <a:rPr lang="en-US" sz="6000" b="1" dirty="0"/>
              <a:t>T    A    S    K</a:t>
            </a:r>
          </a:p>
        </p:txBody>
      </p:sp>
      <p:sp>
        <p:nvSpPr>
          <p:cNvPr id="3" name="Subtitle 2"/>
          <p:cNvSpPr>
            <a:spLocks noGrp="1"/>
          </p:cNvSpPr>
          <p:nvPr>
            <p:ph type="subTitle" idx="1"/>
          </p:nvPr>
        </p:nvSpPr>
        <p:spPr>
          <a:xfrm>
            <a:off x="381000" y="1371600"/>
            <a:ext cx="8534400" cy="5181600"/>
          </a:xfrm>
          <a:solidFill>
            <a:schemeClr val="bg1"/>
          </a:solidFill>
          <a:ln w="76200">
            <a:solidFill>
              <a:srgbClr val="FF0000"/>
            </a:solidFill>
          </a:ln>
        </p:spPr>
        <p:txBody>
          <a:bodyPr>
            <a:normAutofit fontScale="92500" lnSpcReduction="20000"/>
          </a:bodyPr>
          <a:lstStyle/>
          <a:p>
            <a:pPr algn="l"/>
            <a:r>
              <a:rPr lang="en-US" sz="2600" dirty="0">
                <a:solidFill>
                  <a:srgbClr val="FF0000"/>
                </a:solidFill>
              </a:rPr>
              <a:t>Read the following selection and answer the guide questions below.</a:t>
            </a:r>
          </a:p>
          <a:p>
            <a:pPr algn="l"/>
            <a:r>
              <a:rPr lang="en-US" sz="2400" dirty="0">
                <a:solidFill>
                  <a:srgbClr val="FF0000"/>
                </a:solidFill>
              </a:rPr>
              <a:t>	</a:t>
            </a:r>
            <a:endParaRPr lang="en-US" sz="2600" dirty="0">
              <a:solidFill>
                <a:srgbClr val="FF0000"/>
              </a:solidFill>
            </a:endParaRPr>
          </a:p>
          <a:p>
            <a:pPr algn="just"/>
            <a:r>
              <a:rPr lang="en-US" sz="2600" dirty="0">
                <a:solidFill>
                  <a:schemeClr val="tx1"/>
                </a:solidFill>
              </a:rPr>
              <a:t>	</a:t>
            </a:r>
            <a:r>
              <a:rPr lang="en-US" sz="3000" b="1" dirty="0">
                <a:solidFill>
                  <a:srgbClr val="002060"/>
                </a:solidFill>
              </a:rPr>
              <a:t>A group of young researchers wanted to determine the possible effects of phthalates on the metabolic rate and behavior of mice. An experimental procedure was conducted to carry out the problem. The researchers used old plastic materials from plastic bottles as the sources of phthalates. </a:t>
            </a:r>
          </a:p>
          <a:p>
            <a:pPr algn="just"/>
            <a:r>
              <a:rPr lang="en-US" sz="3000" b="1" dirty="0">
                <a:solidFill>
                  <a:srgbClr val="002060"/>
                </a:solidFill>
              </a:rPr>
              <a:t>	They cut the plastic material into smaller pieces and blended. They injected the phthalates samples orally into the mice. After the treatment, the ,metabolic rate and the behavior of the mice were observed.</a:t>
            </a:r>
            <a:endParaRPr lang="en-US" sz="2600" b="1" dirty="0">
              <a:solidFill>
                <a:srgbClr val="002060"/>
              </a:solidFill>
            </a:endParaRPr>
          </a:p>
          <a:p>
            <a:pPr algn="just"/>
            <a:r>
              <a:rPr lang="en-US" sz="2400" b="1" dirty="0">
                <a:solidFill>
                  <a:schemeClr val="accent3">
                    <a:lumMod val="50000"/>
                  </a:schemeClr>
                </a:solidFill>
              </a:rPr>
              <a:t>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001000" cy="1295400"/>
          </a:xfrm>
          <a:solidFill>
            <a:schemeClr val="bg1"/>
          </a:solidFill>
          <a:ln w="76200">
            <a:solidFill>
              <a:srgbClr val="FF0000"/>
            </a:solidFill>
          </a:ln>
        </p:spPr>
        <p:txBody>
          <a:bodyPr>
            <a:normAutofit/>
          </a:bodyPr>
          <a:lstStyle/>
          <a:p>
            <a:r>
              <a:rPr lang="en-US" sz="7200" b="1" dirty="0"/>
              <a:t>Guide Questions</a:t>
            </a:r>
          </a:p>
        </p:txBody>
      </p:sp>
      <p:sp>
        <p:nvSpPr>
          <p:cNvPr id="3" name="Subtitle 2"/>
          <p:cNvSpPr>
            <a:spLocks noGrp="1"/>
          </p:cNvSpPr>
          <p:nvPr>
            <p:ph type="subTitle" idx="1"/>
          </p:nvPr>
        </p:nvSpPr>
        <p:spPr>
          <a:xfrm>
            <a:off x="533400" y="1981200"/>
            <a:ext cx="7924800" cy="4419600"/>
          </a:xfrm>
          <a:solidFill>
            <a:schemeClr val="bg1"/>
          </a:solidFill>
          <a:ln w="76200">
            <a:solidFill>
              <a:srgbClr val="FF0000"/>
            </a:solidFill>
          </a:ln>
        </p:spPr>
        <p:txBody>
          <a:bodyPr>
            <a:normAutofit/>
          </a:bodyPr>
          <a:lstStyle/>
          <a:p>
            <a:pPr algn="l"/>
            <a:r>
              <a:rPr lang="en-US" sz="2400" b="1" dirty="0">
                <a:solidFill>
                  <a:schemeClr val="tx1"/>
                </a:solidFill>
              </a:rPr>
              <a:t>1.</a:t>
            </a:r>
            <a:r>
              <a:rPr lang="en-US" b="1" dirty="0">
                <a:solidFill>
                  <a:schemeClr val="tx1"/>
                </a:solidFill>
              </a:rPr>
              <a:t>What ethical issues should be observed in the research?</a:t>
            </a:r>
          </a:p>
          <a:p>
            <a:pPr algn="l"/>
            <a:r>
              <a:rPr lang="en-US" b="1" dirty="0">
                <a:solidFill>
                  <a:schemeClr val="tx1"/>
                </a:solidFill>
              </a:rPr>
              <a:t>2.Do you think the researchers committed any violations  in the conduct of research? Why or why not?</a:t>
            </a:r>
          </a:p>
          <a:p>
            <a:pPr algn="l"/>
            <a:r>
              <a:rPr lang="en-US" b="1" dirty="0">
                <a:solidFill>
                  <a:schemeClr val="tx1"/>
                </a:solidFill>
              </a:rPr>
              <a:t>3.If you were part of the research team, what should you do to correct these violations</a:t>
            </a:r>
            <a:r>
              <a:rPr lang="en-US" dirty="0">
                <a:solidFill>
                  <a:schemeClr val="tx1"/>
                </a:solidFill>
              </a:rPr>
              <a:t>?</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066800"/>
          </a:xfrm>
          <a:solidFill>
            <a:schemeClr val="bg1"/>
          </a:solidFill>
          <a:ln w="76200">
            <a:solidFill>
              <a:srgbClr val="FF0000"/>
            </a:solidFill>
          </a:ln>
        </p:spPr>
        <p:txBody>
          <a:bodyPr>
            <a:normAutofit fontScale="90000"/>
          </a:bodyPr>
          <a:lstStyle/>
          <a:p>
            <a:r>
              <a:rPr lang="en-US" sz="6700" b="1" dirty="0"/>
              <a:t>WRITESHOP</a:t>
            </a:r>
            <a:endParaRPr lang="en-US" b="1" dirty="0"/>
          </a:p>
        </p:txBody>
      </p:sp>
      <p:sp>
        <p:nvSpPr>
          <p:cNvPr id="3" name="Subtitle 2"/>
          <p:cNvSpPr>
            <a:spLocks noGrp="1"/>
          </p:cNvSpPr>
          <p:nvPr>
            <p:ph type="subTitle" idx="1"/>
          </p:nvPr>
        </p:nvSpPr>
        <p:spPr>
          <a:xfrm>
            <a:off x="609600" y="1524000"/>
            <a:ext cx="7696200" cy="5105400"/>
          </a:xfrm>
          <a:solidFill>
            <a:schemeClr val="bg1"/>
          </a:solidFill>
          <a:ln w="76200">
            <a:solidFill>
              <a:srgbClr val="FF0000"/>
            </a:solidFill>
          </a:ln>
        </p:spPr>
        <p:txBody>
          <a:bodyPr>
            <a:noAutofit/>
          </a:bodyPr>
          <a:lstStyle/>
          <a:p>
            <a:pPr algn="l"/>
            <a:r>
              <a:rPr lang="en-US" b="1" dirty="0">
                <a:solidFill>
                  <a:schemeClr val="tx1"/>
                </a:solidFill>
              </a:rPr>
              <a:t>1.</a:t>
            </a:r>
            <a:r>
              <a:rPr lang="en-US" sz="4000" b="1" dirty="0">
                <a:solidFill>
                  <a:schemeClr val="tx1"/>
                </a:solidFill>
              </a:rPr>
              <a:t>What is ethics in research?</a:t>
            </a:r>
          </a:p>
          <a:p>
            <a:pPr algn="l"/>
            <a:r>
              <a:rPr lang="en-US" sz="4000" b="1" dirty="0">
                <a:solidFill>
                  <a:schemeClr val="tx1"/>
                </a:solidFill>
              </a:rPr>
              <a:t>2.Why is it necessary for a researcher to consider ethics in conducting research?</a:t>
            </a:r>
          </a:p>
          <a:p>
            <a:pPr algn="l"/>
            <a:r>
              <a:rPr lang="en-US" sz="4000" b="1" dirty="0">
                <a:solidFill>
                  <a:schemeClr val="tx1"/>
                </a:solidFill>
              </a:rPr>
              <a:t>3.Which among the ethical principles should be considered when conducting qualitative research?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914400"/>
            <a:ext cx="8229600" cy="4114800"/>
          </a:xfrm>
          <a:solidFill>
            <a:schemeClr val="bg1"/>
          </a:solidFill>
          <a:ln w="76200">
            <a:solidFill>
              <a:srgbClr val="C00000"/>
            </a:solidFill>
          </a:ln>
        </p:spPr>
        <p:txBody>
          <a:bodyPr>
            <a:noAutofit/>
          </a:bodyPr>
          <a:lstStyle/>
          <a:p>
            <a:r>
              <a:rPr lang="en-US" sz="9600" b="1" dirty="0"/>
              <a:t>REARRANGE THE LETTERS </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838200"/>
            <a:ext cx="8305800" cy="5105399"/>
          </a:xfrm>
          <a:solidFill>
            <a:schemeClr val="bg1"/>
          </a:solidFill>
        </p:spPr>
        <p:txBody>
          <a:bodyPr>
            <a:noAutofit/>
          </a:bodyPr>
          <a:lstStyle/>
          <a:p>
            <a:r>
              <a:rPr lang="en-US" sz="16600" b="1" dirty="0"/>
              <a:t>YQRUINI</a:t>
            </a: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1466</TotalTime>
  <Words>950</Words>
  <Application>Microsoft Office PowerPoint</Application>
  <PresentationFormat>On-screen Show (4:3)</PresentationFormat>
  <Paragraphs>159</Paragraphs>
  <Slides>72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72</vt:i4>
      </vt:variant>
    </vt:vector>
  </HeadingPairs>
  <TitlesOfParts>
    <vt:vector size="78" baseType="lpstr">
      <vt:lpstr>Agency FB</vt:lpstr>
      <vt:lpstr>Aharoni</vt:lpstr>
      <vt:lpstr>Arial</vt:lpstr>
      <vt:lpstr>Calibri</vt:lpstr>
      <vt:lpstr>Wingdings</vt:lpstr>
      <vt:lpstr>Office Theme</vt:lpstr>
      <vt:lpstr>PRACTICAL RESEARCH 1</vt:lpstr>
      <vt:lpstr>PowerPoint Presentation</vt:lpstr>
      <vt:lpstr>WHAT   RESEARCH IS</vt:lpstr>
      <vt:lpstr>WORD GAME</vt:lpstr>
      <vt:lpstr>ACROSTIC</vt:lpstr>
      <vt:lpstr>R - E -  S - E - A - R - C - H -</vt:lpstr>
      <vt:lpstr>SHARE</vt:lpstr>
      <vt:lpstr>REARRANGE THE LETTERS </vt:lpstr>
      <vt:lpstr>YQRUINI</vt:lpstr>
      <vt:lpstr>INQUIRY</vt:lpstr>
      <vt:lpstr>IMRNEXTPEE</vt:lpstr>
      <vt:lpstr>EXPERIMENT</vt:lpstr>
      <vt:lpstr>GTAVENITNSION</vt:lpstr>
      <vt:lpstr>INVESTIGATION</vt:lpstr>
      <vt:lpstr>UCODTPR  OLPENTMEDVE</vt:lpstr>
      <vt:lpstr>PRODUCT  DEVELOPMENT</vt:lpstr>
      <vt:lpstr>R  E  S  E  A  R  C  H   is :</vt:lpstr>
      <vt:lpstr>TYPES OF RESEARCH</vt:lpstr>
      <vt:lpstr>UPER</vt:lpstr>
      <vt:lpstr>SACIB</vt:lpstr>
      <vt:lpstr>ORETCATILHE</vt:lpstr>
      <vt:lpstr>PELIDAP</vt:lpstr>
      <vt:lpstr>ACAPLCIRT</vt:lpstr>
      <vt:lpstr>SEDPITRIVEC</vt:lpstr>
      <vt:lpstr>ORCONLREIAT</vt:lpstr>
      <vt:lpstr>LEMTREAXINPE</vt:lpstr>
      <vt:lpstr>TIQUIEVANTAT</vt:lpstr>
      <vt:lpstr>EQITAVATILU</vt:lpstr>
      <vt:lpstr>RESEARCH ACCORDING TO PURPOSE</vt:lpstr>
      <vt:lpstr>PURE/BASIC/THEORETICAL RESEARCH</vt:lpstr>
      <vt:lpstr>1. “Factors Associated with Tardiness and Absenteeism among Senior High Students”</vt:lpstr>
      <vt:lpstr>APPLIED/PRACTICAL RESEARCH</vt:lpstr>
      <vt:lpstr>1. “The Effect Training on Men’s Involvement in Child Care”</vt:lpstr>
      <vt:lpstr>TELL THE TYPE OF RESEARCH</vt:lpstr>
      <vt:lpstr>PURE  OR  APPLIED Research? </vt:lpstr>
      <vt:lpstr>RESEARCH ACCORDING TO  LEVEL OF INVESTIGATION</vt:lpstr>
      <vt:lpstr>DESCRIPTIVE Research Answers who, what, when, where, and how. Describes a situation.  </vt:lpstr>
      <vt:lpstr>CORRELATIONAL Research  Answers the relation between factors/variables</vt:lpstr>
      <vt:lpstr>EXPERIMENTAL  Research determines the effect or outcome of a particular cause/treatment; it is “cause and effect” study under  controlled conditions.</vt:lpstr>
      <vt:lpstr>RESEARCH ACCORDING TO  APPROACH</vt:lpstr>
      <vt:lpstr>QUALITATIVE Research  verbal descriptions and  explanations through interview , direct observation, focus group discussion and in – depth analysis of a single case</vt:lpstr>
      <vt:lpstr> QUANTITATIVE Research  reflect in numbers the results in precise measurement ; oftentimes requires statistical analysis of data or testing of hypothesis </vt:lpstr>
      <vt:lpstr>TELL THE TYPE OF RESEARCH</vt:lpstr>
      <vt:lpstr>QUALITATIVE OR QUANTITATIVE RESEARCH</vt:lpstr>
      <vt:lpstr>DESCRIPTIVE, CORRELATIONAL&amp; EXPERIMENTAL</vt:lpstr>
      <vt:lpstr>Does exposure to commercial advertisement contribute to the buying patterns of  of TVL students?</vt:lpstr>
      <vt:lpstr>What do students think are the most trending issues in facebook and why?</vt:lpstr>
      <vt:lpstr>Does gender affect the classroom performance of  students the mathematics?</vt:lpstr>
      <vt:lpstr>Can multivitamins improve the physical performance of division meet athletes?</vt:lpstr>
      <vt:lpstr>What are the factors that makes teenagers addicted to DOTA?</vt:lpstr>
      <vt:lpstr>Can gender sensitivity seminar improve the men’s views about family and their behavior at home in relation to their wives and children?</vt:lpstr>
      <vt:lpstr>How high is the level of awareness of senior high school students on the effects of methamphetamine hydrochloride and cannabis sativa?</vt:lpstr>
      <vt:lpstr>Which brand of shoes is more durable?</vt:lpstr>
      <vt:lpstr>WHY IS RESEARCH IMPORTANT?</vt:lpstr>
      <vt:lpstr>PowerPoint Presentation</vt:lpstr>
      <vt:lpstr>   GATHER RELEVANT INFORMATION Basic needs of the target customers can help companies develop and market a new line of products.   </vt:lpstr>
      <vt:lpstr>IMPROVE QUALITY OF LIFE Researches on the fields of communication, transportation, medicine, entertainment, and food &amp; nutrition</vt:lpstr>
      <vt:lpstr>           UNDERSTAND HISTORY it allows us to trace our history; understand better our present society and people’s behavior;  it helps provide answers to common problems of our community. </vt:lpstr>
      <vt:lpstr> PERSONAL AND PROFESSIONAL DEVELOPMENT Research transforms a person to be more openminded  and  tolerant to any situations ;  elevates one’s academic status and allows advancement  to  more  challenging  learning  and job opportunities </vt:lpstr>
      <vt:lpstr>WRITESHOP</vt:lpstr>
      <vt:lpstr>T  A  S  K</vt:lpstr>
      <vt:lpstr>END  OF SESSION</vt:lpstr>
      <vt:lpstr>CHARACTERISTICS OF GOOD RESEARCH</vt:lpstr>
      <vt:lpstr>PowerPoint Presentation</vt:lpstr>
      <vt:lpstr>RESEARCH PROCESS</vt:lpstr>
      <vt:lpstr>PowerPoint Presentation</vt:lpstr>
      <vt:lpstr>WRITESHOP</vt:lpstr>
      <vt:lpstr>T  A  S  K</vt:lpstr>
      <vt:lpstr>ETHICS IN RESEARCH</vt:lpstr>
      <vt:lpstr>T    A    S    K</vt:lpstr>
      <vt:lpstr>Guide Questions</vt:lpstr>
      <vt:lpstr>WRITESHOP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dc:title>
  <dc:creator>pp</dc:creator>
  <cp:lastModifiedBy>pp</cp:lastModifiedBy>
  <cp:revision>111</cp:revision>
  <dcterms:created xsi:type="dcterms:W3CDTF">2017-06-07T19:21:07Z</dcterms:created>
  <dcterms:modified xsi:type="dcterms:W3CDTF">2017-11-22T01:27:10Z</dcterms:modified>
</cp:coreProperties>
</file>